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471" r:id="rId3"/>
    <p:sldId id="289" r:id="rId4"/>
    <p:sldId id="302" r:id="rId5"/>
    <p:sldId id="316" r:id="rId6"/>
    <p:sldId id="317" r:id="rId7"/>
    <p:sldId id="297" r:id="rId8"/>
    <p:sldId id="472" r:id="rId9"/>
    <p:sldId id="257" r:id="rId10"/>
    <p:sldId id="476" r:id="rId11"/>
    <p:sldId id="418" r:id="rId12"/>
    <p:sldId id="339" r:id="rId13"/>
    <p:sldId id="275" r:id="rId14"/>
    <p:sldId id="290" r:id="rId15"/>
    <p:sldId id="267" r:id="rId16"/>
    <p:sldId id="291" r:id="rId17"/>
    <p:sldId id="348" r:id="rId18"/>
    <p:sldId id="407" r:id="rId19"/>
    <p:sldId id="435" r:id="rId20"/>
    <p:sldId id="283" r:id="rId21"/>
    <p:sldId id="273" r:id="rId22"/>
    <p:sldId id="434" r:id="rId23"/>
    <p:sldId id="477" r:id="rId24"/>
    <p:sldId id="454" r:id="rId25"/>
    <p:sldId id="480" r:id="rId26"/>
    <p:sldId id="258" r:id="rId27"/>
    <p:sldId id="413" r:id="rId28"/>
    <p:sldId id="412" r:id="rId29"/>
    <p:sldId id="376" r:id="rId30"/>
    <p:sldId id="411" r:id="rId31"/>
    <p:sldId id="478" r:id="rId32"/>
    <p:sldId id="354" r:id="rId33"/>
    <p:sldId id="475" r:id="rId34"/>
    <p:sldId id="399" r:id="rId35"/>
    <p:sldId id="401" r:id="rId36"/>
    <p:sldId id="390" r:id="rId37"/>
    <p:sldId id="398" r:id="rId38"/>
    <p:sldId id="397"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FF9999"/>
    <a:srgbClr val="000099"/>
    <a:srgbClr val="00FF00"/>
    <a:srgbClr val="FF3399"/>
    <a:srgbClr val="FF0066"/>
    <a:srgbClr val="66FF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8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ECE4E-9BE6-438C-B348-FEFD62041E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53D222B-0CA9-445D-9B13-7AF1EE433C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7B2289-88AB-4B39-BD53-FCC2B44D37F9}"/>
              </a:ext>
            </a:extLst>
          </p:cNvPr>
          <p:cNvSpPr>
            <a:spLocks noGrp="1"/>
          </p:cNvSpPr>
          <p:nvPr>
            <p:ph type="dt" sz="half" idx="10"/>
          </p:nvPr>
        </p:nvSpPr>
        <p:spPr/>
        <p:txBody>
          <a:bodyPr/>
          <a:lstStyle/>
          <a:p>
            <a:fld id="{260CD3D7-34C4-4925-B20A-324DB479A6A6}" type="datetimeFigureOut">
              <a:rPr lang="en-US" smtClean="0"/>
              <a:t>7/3/2019</a:t>
            </a:fld>
            <a:endParaRPr lang="en-US"/>
          </a:p>
        </p:txBody>
      </p:sp>
      <p:sp>
        <p:nvSpPr>
          <p:cNvPr id="5" name="Footer Placeholder 4">
            <a:extLst>
              <a:ext uri="{FF2B5EF4-FFF2-40B4-BE49-F238E27FC236}">
                <a16:creationId xmlns:a16="http://schemas.microsoft.com/office/drawing/2014/main" id="{2FF3966A-72A6-4088-8545-65CE184AF4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B15C7E-4F32-431A-9616-89324582AEB6}"/>
              </a:ext>
            </a:extLst>
          </p:cNvPr>
          <p:cNvSpPr>
            <a:spLocks noGrp="1"/>
          </p:cNvSpPr>
          <p:nvPr>
            <p:ph type="sldNum" sz="quarter" idx="12"/>
          </p:nvPr>
        </p:nvSpPr>
        <p:spPr/>
        <p:txBody>
          <a:bodyPr/>
          <a:lstStyle/>
          <a:p>
            <a:fld id="{29E03CD0-E344-450C-A1E3-FE19CA6DBD94}" type="slidenum">
              <a:rPr lang="en-US" smtClean="0"/>
              <a:t>‹#›</a:t>
            </a:fld>
            <a:endParaRPr lang="en-US"/>
          </a:p>
        </p:txBody>
      </p:sp>
    </p:spTree>
    <p:extLst>
      <p:ext uri="{BB962C8B-B14F-4D97-AF65-F5344CB8AC3E}">
        <p14:creationId xmlns:p14="http://schemas.microsoft.com/office/powerpoint/2010/main" val="4013703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262B5-0AB3-405C-A0EA-857DE7EF55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35803D-31EC-4135-9C59-187BE525BB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C7C6F1-90C5-4C04-A0EA-C3AC7252F972}"/>
              </a:ext>
            </a:extLst>
          </p:cNvPr>
          <p:cNvSpPr>
            <a:spLocks noGrp="1"/>
          </p:cNvSpPr>
          <p:nvPr>
            <p:ph type="dt" sz="half" idx="10"/>
          </p:nvPr>
        </p:nvSpPr>
        <p:spPr/>
        <p:txBody>
          <a:bodyPr/>
          <a:lstStyle/>
          <a:p>
            <a:fld id="{260CD3D7-34C4-4925-B20A-324DB479A6A6}" type="datetimeFigureOut">
              <a:rPr lang="en-US" smtClean="0"/>
              <a:t>7/3/2019</a:t>
            </a:fld>
            <a:endParaRPr lang="en-US"/>
          </a:p>
        </p:txBody>
      </p:sp>
      <p:sp>
        <p:nvSpPr>
          <p:cNvPr id="5" name="Footer Placeholder 4">
            <a:extLst>
              <a:ext uri="{FF2B5EF4-FFF2-40B4-BE49-F238E27FC236}">
                <a16:creationId xmlns:a16="http://schemas.microsoft.com/office/drawing/2014/main" id="{8378627E-7D47-4B40-B002-E6A71CB4F8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EB9F00-11DA-4084-950C-F8580FEE5862}"/>
              </a:ext>
            </a:extLst>
          </p:cNvPr>
          <p:cNvSpPr>
            <a:spLocks noGrp="1"/>
          </p:cNvSpPr>
          <p:nvPr>
            <p:ph type="sldNum" sz="quarter" idx="12"/>
          </p:nvPr>
        </p:nvSpPr>
        <p:spPr/>
        <p:txBody>
          <a:bodyPr/>
          <a:lstStyle/>
          <a:p>
            <a:fld id="{29E03CD0-E344-450C-A1E3-FE19CA6DBD94}" type="slidenum">
              <a:rPr lang="en-US" smtClean="0"/>
              <a:t>‹#›</a:t>
            </a:fld>
            <a:endParaRPr lang="en-US"/>
          </a:p>
        </p:txBody>
      </p:sp>
    </p:spTree>
    <p:extLst>
      <p:ext uri="{BB962C8B-B14F-4D97-AF65-F5344CB8AC3E}">
        <p14:creationId xmlns:p14="http://schemas.microsoft.com/office/powerpoint/2010/main" val="2440604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7B26E-2473-4558-96A4-7FB76341DAF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BD95365-A3DD-4486-8092-3511F10007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2BB3CF-2352-45F0-9329-949F42051AFC}"/>
              </a:ext>
            </a:extLst>
          </p:cNvPr>
          <p:cNvSpPr>
            <a:spLocks noGrp="1"/>
          </p:cNvSpPr>
          <p:nvPr>
            <p:ph type="dt" sz="half" idx="10"/>
          </p:nvPr>
        </p:nvSpPr>
        <p:spPr/>
        <p:txBody>
          <a:bodyPr/>
          <a:lstStyle/>
          <a:p>
            <a:fld id="{260CD3D7-34C4-4925-B20A-324DB479A6A6}" type="datetimeFigureOut">
              <a:rPr lang="en-US" smtClean="0"/>
              <a:t>7/3/2019</a:t>
            </a:fld>
            <a:endParaRPr lang="en-US"/>
          </a:p>
        </p:txBody>
      </p:sp>
      <p:sp>
        <p:nvSpPr>
          <p:cNvPr id="5" name="Footer Placeholder 4">
            <a:extLst>
              <a:ext uri="{FF2B5EF4-FFF2-40B4-BE49-F238E27FC236}">
                <a16:creationId xmlns:a16="http://schemas.microsoft.com/office/drawing/2014/main" id="{C0401C6A-D69B-4512-8C88-8A40ED0263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3BF1B7-D9E5-4BCF-ABDE-4D7038BCE3C1}"/>
              </a:ext>
            </a:extLst>
          </p:cNvPr>
          <p:cNvSpPr>
            <a:spLocks noGrp="1"/>
          </p:cNvSpPr>
          <p:nvPr>
            <p:ph type="sldNum" sz="quarter" idx="12"/>
          </p:nvPr>
        </p:nvSpPr>
        <p:spPr/>
        <p:txBody>
          <a:bodyPr/>
          <a:lstStyle/>
          <a:p>
            <a:fld id="{29E03CD0-E344-450C-A1E3-FE19CA6DBD94}" type="slidenum">
              <a:rPr lang="en-US" smtClean="0"/>
              <a:t>‹#›</a:t>
            </a:fld>
            <a:endParaRPr lang="en-US"/>
          </a:p>
        </p:txBody>
      </p:sp>
    </p:spTree>
    <p:extLst>
      <p:ext uri="{BB962C8B-B14F-4D97-AF65-F5344CB8AC3E}">
        <p14:creationId xmlns:p14="http://schemas.microsoft.com/office/powerpoint/2010/main" val="4055107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067EB-D048-42CA-82F1-C8A8E13700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A274AC-144E-449C-9B3E-E550D38BBE9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C532EF2-37BE-416B-9812-D31550D159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ADC323-0989-4C9C-8F92-2B8C495B2334}"/>
              </a:ext>
            </a:extLst>
          </p:cNvPr>
          <p:cNvSpPr>
            <a:spLocks noGrp="1"/>
          </p:cNvSpPr>
          <p:nvPr>
            <p:ph type="dt" sz="half" idx="10"/>
          </p:nvPr>
        </p:nvSpPr>
        <p:spPr/>
        <p:txBody>
          <a:bodyPr/>
          <a:lstStyle/>
          <a:p>
            <a:fld id="{260CD3D7-34C4-4925-B20A-324DB479A6A6}" type="datetimeFigureOut">
              <a:rPr lang="en-US" smtClean="0"/>
              <a:t>7/3/2019</a:t>
            </a:fld>
            <a:endParaRPr lang="en-US"/>
          </a:p>
        </p:txBody>
      </p:sp>
      <p:sp>
        <p:nvSpPr>
          <p:cNvPr id="6" name="Footer Placeholder 5">
            <a:extLst>
              <a:ext uri="{FF2B5EF4-FFF2-40B4-BE49-F238E27FC236}">
                <a16:creationId xmlns:a16="http://schemas.microsoft.com/office/drawing/2014/main" id="{15F0BBB4-8A49-4797-B4C3-8046D2B7FC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A5DC0D-BA24-451C-A0A4-304B2CC16B61}"/>
              </a:ext>
            </a:extLst>
          </p:cNvPr>
          <p:cNvSpPr>
            <a:spLocks noGrp="1"/>
          </p:cNvSpPr>
          <p:nvPr>
            <p:ph type="sldNum" sz="quarter" idx="12"/>
          </p:nvPr>
        </p:nvSpPr>
        <p:spPr/>
        <p:txBody>
          <a:bodyPr/>
          <a:lstStyle/>
          <a:p>
            <a:fld id="{29E03CD0-E344-450C-A1E3-FE19CA6DBD94}" type="slidenum">
              <a:rPr lang="en-US" smtClean="0"/>
              <a:t>‹#›</a:t>
            </a:fld>
            <a:endParaRPr lang="en-US"/>
          </a:p>
        </p:txBody>
      </p:sp>
    </p:spTree>
    <p:extLst>
      <p:ext uri="{BB962C8B-B14F-4D97-AF65-F5344CB8AC3E}">
        <p14:creationId xmlns:p14="http://schemas.microsoft.com/office/powerpoint/2010/main" val="2326005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9B571-FB01-41C9-88D2-11E42D6AAD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886897F-87B4-44E9-B9ED-9E8D11B9B4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089786-DBCE-45FC-B6B8-9FC455901C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9507BA2-5CC0-4219-9CF8-1707839AEF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BBBD17-F566-4F99-92D8-A377766BBA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D2F7B6-B72A-4A56-817D-2FBE7F2C0DB1}"/>
              </a:ext>
            </a:extLst>
          </p:cNvPr>
          <p:cNvSpPr>
            <a:spLocks noGrp="1"/>
          </p:cNvSpPr>
          <p:nvPr>
            <p:ph type="dt" sz="half" idx="10"/>
          </p:nvPr>
        </p:nvSpPr>
        <p:spPr/>
        <p:txBody>
          <a:bodyPr/>
          <a:lstStyle/>
          <a:p>
            <a:fld id="{260CD3D7-34C4-4925-B20A-324DB479A6A6}" type="datetimeFigureOut">
              <a:rPr lang="en-US" smtClean="0"/>
              <a:t>7/3/2019</a:t>
            </a:fld>
            <a:endParaRPr lang="en-US"/>
          </a:p>
        </p:txBody>
      </p:sp>
      <p:sp>
        <p:nvSpPr>
          <p:cNvPr id="8" name="Footer Placeholder 7">
            <a:extLst>
              <a:ext uri="{FF2B5EF4-FFF2-40B4-BE49-F238E27FC236}">
                <a16:creationId xmlns:a16="http://schemas.microsoft.com/office/drawing/2014/main" id="{72FB8369-321A-45C5-A289-85257347422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4D0A211-E979-4283-BAAA-21E642940D7F}"/>
              </a:ext>
            </a:extLst>
          </p:cNvPr>
          <p:cNvSpPr>
            <a:spLocks noGrp="1"/>
          </p:cNvSpPr>
          <p:nvPr>
            <p:ph type="sldNum" sz="quarter" idx="12"/>
          </p:nvPr>
        </p:nvSpPr>
        <p:spPr/>
        <p:txBody>
          <a:bodyPr/>
          <a:lstStyle/>
          <a:p>
            <a:fld id="{29E03CD0-E344-450C-A1E3-FE19CA6DBD94}" type="slidenum">
              <a:rPr lang="en-US" smtClean="0"/>
              <a:t>‹#›</a:t>
            </a:fld>
            <a:endParaRPr lang="en-US"/>
          </a:p>
        </p:txBody>
      </p:sp>
    </p:spTree>
    <p:extLst>
      <p:ext uri="{BB962C8B-B14F-4D97-AF65-F5344CB8AC3E}">
        <p14:creationId xmlns:p14="http://schemas.microsoft.com/office/powerpoint/2010/main" val="296484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44EAB-AE0C-4F0A-AE31-D523EDA67B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CFBA09-4667-491E-B046-EDC67D5DD6DD}"/>
              </a:ext>
            </a:extLst>
          </p:cNvPr>
          <p:cNvSpPr>
            <a:spLocks noGrp="1"/>
          </p:cNvSpPr>
          <p:nvPr>
            <p:ph type="dt" sz="half" idx="10"/>
          </p:nvPr>
        </p:nvSpPr>
        <p:spPr/>
        <p:txBody>
          <a:bodyPr/>
          <a:lstStyle/>
          <a:p>
            <a:fld id="{260CD3D7-34C4-4925-B20A-324DB479A6A6}" type="datetimeFigureOut">
              <a:rPr lang="en-US" smtClean="0"/>
              <a:t>7/3/2019</a:t>
            </a:fld>
            <a:endParaRPr lang="en-US"/>
          </a:p>
        </p:txBody>
      </p:sp>
      <p:sp>
        <p:nvSpPr>
          <p:cNvPr id="4" name="Footer Placeholder 3">
            <a:extLst>
              <a:ext uri="{FF2B5EF4-FFF2-40B4-BE49-F238E27FC236}">
                <a16:creationId xmlns:a16="http://schemas.microsoft.com/office/drawing/2014/main" id="{623BF81E-0B12-4E25-BACD-AD3F89E734B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16A9CC-ACB4-4A15-A955-FAFA17AD799F}"/>
              </a:ext>
            </a:extLst>
          </p:cNvPr>
          <p:cNvSpPr>
            <a:spLocks noGrp="1"/>
          </p:cNvSpPr>
          <p:nvPr>
            <p:ph type="sldNum" sz="quarter" idx="12"/>
          </p:nvPr>
        </p:nvSpPr>
        <p:spPr/>
        <p:txBody>
          <a:bodyPr/>
          <a:lstStyle/>
          <a:p>
            <a:fld id="{29E03CD0-E344-450C-A1E3-FE19CA6DBD94}" type="slidenum">
              <a:rPr lang="en-US" smtClean="0"/>
              <a:t>‹#›</a:t>
            </a:fld>
            <a:endParaRPr lang="en-US"/>
          </a:p>
        </p:txBody>
      </p:sp>
    </p:spTree>
    <p:extLst>
      <p:ext uri="{BB962C8B-B14F-4D97-AF65-F5344CB8AC3E}">
        <p14:creationId xmlns:p14="http://schemas.microsoft.com/office/powerpoint/2010/main" val="280418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994682-4B89-4000-ABE5-715A94A2DC30}"/>
              </a:ext>
            </a:extLst>
          </p:cNvPr>
          <p:cNvSpPr>
            <a:spLocks noGrp="1"/>
          </p:cNvSpPr>
          <p:nvPr>
            <p:ph type="dt" sz="half" idx="10"/>
          </p:nvPr>
        </p:nvSpPr>
        <p:spPr/>
        <p:txBody>
          <a:bodyPr/>
          <a:lstStyle/>
          <a:p>
            <a:fld id="{260CD3D7-34C4-4925-B20A-324DB479A6A6}" type="datetimeFigureOut">
              <a:rPr lang="en-US" smtClean="0"/>
              <a:t>7/3/2019</a:t>
            </a:fld>
            <a:endParaRPr lang="en-US"/>
          </a:p>
        </p:txBody>
      </p:sp>
      <p:sp>
        <p:nvSpPr>
          <p:cNvPr id="3" name="Footer Placeholder 2">
            <a:extLst>
              <a:ext uri="{FF2B5EF4-FFF2-40B4-BE49-F238E27FC236}">
                <a16:creationId xmlns:a16="http://schemas.microsoft.com/office/drawing/2014/main" id="{A641A08C-B930-4F90-AA31-F2C3904D937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4C1A81B-4315-4964-A426-A37B7A0AB2E9}"/>
              </a:ext>
            </a:extLst>
          </p:cNvPr>
          <p:cNvSpPr>
            <a:spLocks noGrp="1"/>
          </p:cNvSpPr>
          <p:nvPr>
            <p:ph type="sldNum" sz="quarter" idx="12"/>
          </p:nvPr>
        </p:nvSpPr>
        <p:spPr/>
        <p:txBody>
          <a:bodyPr/>
          <a:lstStyle/>
          <a:p>
            <a:fld id="{29E03CD0-E344-450C-A1E3-FE19CA6DBD94}" type="slidenum">
              <a:rPr lang="en-US" smtClean="0"/>
              <a:t>‹#›</a:t>
            </a:fld>
            <a:endParaRPr lang="en-US"/>
          </a:p>
        </p:txBody>
      </p:sp>
    </p:spTree>
    <p:extLst>
      <p:ext uri="{BB962C8B-B14F-4D97-AF65-F5344CB8AC3E}">
        <p14:creationId xmlns:p14="http://schemas.microsoft.com/office/powerpoint/2010/main" val="1436933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A722A-8CFE-495A-91AE-FCA104D607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871374-F5FE-43F6-ABB8-54E1109B19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B3464E-E695-4D07-9D86-273A1AAFBF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22A5C3-2F93-4C2B-8BE1-966A61BF428A}"/>
              </a:ext>
            </a:extLst>
          </p:cNvPr>
          <p:cNvSpPr>
            <a:spLocks noGrp="1"/>
          </p:cNvSpPr>
          <p:nvPr>
            <p:ph type="dt" sz="half" idx="10"/>
          </p:nvPr>
        </p:nvSpPr>
        <p:spPr/>
        <p:txBody>
          <a:bodyPr/>
          <a:lstStyle/>
          <a:p>
            <a:fld id="{260CD3D7-34C4-4925-B20A-324DB479A6A6}" type="datetimeFigureOut">
              <a:rPr lang="en-US" smtClean="0"/>
              <a:t>7/3/2019</a:t>
            </a:fld>
            <a:endParaRPr lang="en-US"/>
          </a:p>
        </p:txBody>
      </p:sp>
      <p:sp>
        <p:nvSpPr>
          <p:cNvPr id="6" name="Footer Placeholder 5">
            <a:extLst>
              <a:ext uri="{FF2B5EF4-FFF2-40B4-BE49-F238E27FC236}">
                <a16:creationId xmlns:a16="http://schemas.microsoft.com/office/drawing/2014/main" id="{0B2BB9C5-865B-404A-9E83-C8DDEDD214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4C307F-FC43-4AD5-9487-C0588C7764E3}"/>
              </a:ext>
            </a:extLst>
          </p:cNvPr>
          <p:cNvSpPr>
            <a:spLocks noGrp="1"/>
          </p:cNvSpPr>
          <p:nvPr>
            <p:ph type="sldNum" sz="quarter" idx="12"/>
          </p:nvPr>
        </p:nvSpPr>
        <p:spPr/>
        <p:txBody>
          <a:bodyPr/>
          <a:lstStyle/>
          <a:p>
            <a:fld id="{29E03CD0-E344-450C-A1E3-FE19CA6DBD94}" type="slidenum">
              <a:rPr lang="en-US" smtClean="0"/>
              <a:t>‹#›</a:t>
            </a:fld>
            <a:endParaRPr lang="en-US"/>
          </a:p>
        </p:txBody>
      </p:sp>
    </p:spTree>
    <p:extLst>
      <p:ext uri="{BB962C8B-B14F-4D97-AF65-F5344CB8AC3E}">
        <p14:creationId xmlns:p14="http://schemas.microsoft.com/office/powerpoint/2010/main" val="226774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D3AE3-83D8-4584-A8AF-15EE3BFA2D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46648E-9F7A-4AAB-B8E7-2AE455D870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6F119DA-B3A2-4D02-AD1E-3BFA53D83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B04C8B-C24B-4223-B2EF-5730212148B3}"/>
              </a:ext>
            </a:extLst>
          </p:cNvPr>
          <p:cNvSpPr>
            <a:spLocks noGrp="1"/>
          </p:cNvSpPr>
          <p:nvPr>
            <p:ph type="dt" sz="half" idx="10"/>
          </p:nvPr>
        </p:nvSpPr>
        <p:spPr/>
        <p:txBody>
          <a:bodyPr/>
          <a:lstStyle/>
          <a:p>
            <a:fld id="{260CD3D7-34C4-4925-B20A-324DB479A6A6}" type="datetimeFigureOut">
              <a:rPr lang="en-US" smtClean="0"/>
              <a:t>7/3/2019</a:t>
            </a:fld>
            <a:endParaRPr lang="en-US"/>
          </a:p>
        </p:txBody>
      </p:sp>
      <p:sp>
        <p:nvSpPr>
          <p:cNvPr id="6" name="Footer Placeholder 5">
            <a:extLst>
              <a:ext uri="{FF2B5EF4-FFF2-40B4-BE49-F238E27FC236}">
                <a16:creationId xmlns:a16="http://schemas.microsoft.com/office/drawing/2014/main" id="{30D11447-9297-4589-B1FF-FF3503F934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9CA38A-1AC6-4FCB-A00A-36CE9D528A10}"/>
              </a:ext>
            </a:extLst>
          </p:cNvPr>
          <p:cNvSpPr>
            <a:spLocks noGrp="1"/>
          </p:cNvSpPr>
          <p:nvPr>
            <p:ph type="sldNum" sz="quarter" idx="12"/>
          </p:nvPr>
        </p:nvSpPr>
        <p:spPr/>
        <p:txBody>
          <a:bodyPr/>
          <a:lstStyle/>
          <a:p>
            <a:fld id="{29E03CD0-E344-450C-A1E3-FE19CA6DBD94}" type="slidenum">
              <a:rPr lang="en-US" smtClean="0"/>
              <a:t>‹#›</a:t>
            </a:fld>
            <a:endParaRPr lang="en-US"/>
          </a:p>
        </p:txBody>
      </p:sp>
    </p:spTree>
    <p:extLst>
      <p:ext uri="{BB962C8B-B14F-4D97-AF65-F5344CB8AC3E}">
        <p14:creationId xmlns:p14="http://schemas.microsoft.com/office/powerpoint/2010/main" val="2310345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DF637-177B-4F86-82EB-B73C3B01C1C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1DAF31D-F629-42D4-A594-7661F78004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12BA91-6809-4368-94D2-F7146AA606D8}"/>
              </a:ext>
            </a:extLst>
          </p:cNvPr>
          <p:cNvSpPr>
            <a:spLocks noGrp="1"/>
          </p:cNvSpPr>
          <p:nvPr>
            <p:ph type="dt" sz="half" idx="10"/>
          </p:nvPr>
        </p:nvSpPr>
        <p:spPr/>
        <p:txBody>
          <a:bodyPr/>
          <a:lstStyle/>
          <a:p>
            <a:fld id="{260CD3D7-34C4-4925-B20A-324DB479A6A6}" type="datetimeFigureOut">
              <a:rPr lang="en-US" smtClean="0"/>
              <a:t>7/3/2019</a:t>
            </a:fld>
            <a:endParaRPr lang="en-US"/>
          </a:p>
        </p:txBody>
      </p:sp>
      <p:sp>
        <p:nvSpPr>
          <p:cNvPr id="5" name="Footer Placeholder 4">
            <a:extLst>
              <a:ext uri="{FF2B5EF4-FFF2-40B4-BE49-F238E27FC236}">
                <a16:creationId xmlns:a16="http://schemas.microsoft.com/office/drawing/2014/main" id="{5BA25A43-9203-4924-B774-C3D8A8C947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F36DA2-C62F-4131-BBF2-F26B736FBD67}"/>
              </a:ext>
            </a:extLst>
          </p:cNvPr>
          <p:cNvSpPr>
            <a:spLocks noGrp="1"/>
          </p:cNvSpPr>
          <p:nvPr>
            <p:ph type="sldNum" sz="quarter" idx="12"/>
          </p:nvPr>
        </p:nvSpPr>
        <p:spPr/>
        <p:txBody>
          <a:bodyPr/>
          <a:lstStyle/>
          <a:p>
            <a:fld id="{29E03CD0-E344-450C-A1E3-FE19CA6DBD94}" type="slidenum">
              <a:rPr lang="en-US" smtClean="0"/>
              <a:t>‹#›</a:t>
            </a:fld>
            <a:endParaRPr lang="en-US"/>
          </a:p>
        </p:txBody>
      </p:sp>
    </p:spTree>
    <p:extLst>
      <p:ext uri="{BB962C8B-B14F-4D97-AF65-F5344CB8AC3E}">
        <p14:creationId xmlns:p14="http://schemas.microsoft.com/office/powerpoint/2010/main" val="2474907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13C52E-9FAC-4343-ADF1-F48D219FDE8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16CCB09-E98D-4C22-9441-A45FB55679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F8B845-1281-4420-8499-B2BCF5B2CEE3}"/>
              </a:ext>
            </a:extLst>
          </p:cNvPr>
          <p:cNvSpPr>
            <a:spLocks noGrp="1"/>
          </p:cNvSpPr>
          <p:nvPr>
            <p:ph type="dt" sz="half" idx="10"/>
          </p:nvPr>
        </p:nvSpPr>
        <p:spPr/>
        <p:txBody>
          <a:bodyPr/>
          <a:lstStyle/>
          <a:p>
            <a:fld id="{260CD3D7-34C4-4925-B20A-324DB479A6A6}" type="datetimeFigureOut">
              <a:rPr lang="en-US" smtClean="0"/>
              <a:t>7/3/2019</a:t>
            </a:fld>
            <a:endParaRPr lang="en-US"/>
          </a:p>
        </p:txBody>
      </p:sp>
      <p:sp>
        <p:nvSpPr>
          <p:cNvPr id="5" name="Footer Placeholder 4">
            <a:extLst>
              <a:ext uri="{FF2B5EF4-FFF2-40B4-BE49-F238E27FC236}">
                <a16:creationId xmlns:a16="http://schemas.microsoft.com/office/drawing/2014/main" id="{34F8C1C8-64CC-4A6B-AD04-7A4E728383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9E589F-B1F1-417A-A018-CD014A264A95}"/>
              </a:ext>
            </a:extLst>
          </p:cNvPr>
          <p:cNvSpPr>
            <a:spLocks noGrp="1"/>
          </p:cNvSpPr>
          <p:nvPr>
            <p:ph type="sldNum" sz="quarter" idx="12"/>
          </p:nvPr>
        </p:nvSpPr>
        <p:spPr/>
        <p:txBody>
          <a:bodyPr/>
          <a:lstStyle/>
          <a:p>
            <a:fld id="{29E03CD0-E344-450C-A1E3-FE19CA6DBD94}" type="slidenum">
              <a:rPr lang="en-US" smtClean="0"/>
              <a:t>‹#›</a:t>
            </a:fld>
            <a:endParaRPr lang="en-US"/>
          </a:p>
        </p:txBody>
      </p:sp>
    </p:spTree>
    <p:extLst>
      <p:ext uri="{BB962C8B-B14F-4D97-AF65-F5344CB8AC3E}">
        <p14:creationId xmlns:p14="http://schemas.microsoft.com/office/powerpoint/2010/main" val="3762876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A19A15-E4FB-400A-8EAC-E1EC579637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C5E185-1BFA-4507-BEC9-17460EE314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04AE6C-7BE6-4D93-821C-BA07BDF4F1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0CD3D7-34C4-4925-B20A-324DB479A6A6}" type="datetimeFigureOut">
              <a:rPr lang="en-US" smtClean="0"/>
              <a:t>7/3/2019</a:t>
            </a:fld>
            <a:endParaRPr lang="en-US"/>
          </a:p>
        </p:txBody>
      </p:sp>
      <p:sp>
        <p:nvSpPr>
          <p:cNvPr id="5" name="Footer Placeholder 4">
            <a:extLst>
              <a:ext uri="{FF2B5EF4-FFF2-40B4-BE49-F238E27FC236}">
                <a16:creationId xmlns:a16="http://schemas.microsoft.com/office/drawing/2014/main" id="{FBE54CAD-7401-4918-BCB8-FA0E342463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ABEB07E-3262-4FDB-BBEF-E772F01ED9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E03CD0-E344-450C-A1E3-FE19CA6DBD94}" type="slidenum">
              <a:rPr lang="en-US" smtClean="0"/>
              <a:t>‹#›</a:t>
            </a:fld>
            <a:endParaRPr lang="en-US"/>
          </a:p>
        </p:txBody>
      </p:sp>
    </p:spTree>
    <p:extLst>
      <p:ext uri="{BB962C8B-B14F-4D97-AF65-F5344CB8AC3E}">
        <p14:creationId xmlns:p14="http://schemas.microsoft.com/office/powerpoint/2010/main" val="234261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8.xml"/><Relationship Id="rId7" Type="http://schemas.openxmlformats.org/officeDocument/2006/relationships/slide" Target="slide36.xml"/><Relationship Id="rId2" Type="http://schemas.openxmlformats.org/officeDocument/2006/relationships/slide" Target="slide2.xml"/><Relationship Id="rId1" Type="http://schemas.openxmlformats.org/officeDocument/2006/relationships/slideLayout" Target="../slideLayouts/slideLayout1.xml"/><Relationship Id="rId6" Type="http://schemas.openxmlformats.org/officeDocument/2006/relationships/slide" Target="slide34.xml"/><Relationship Id="rId5" Type="http://schemas.openxmlformats.org/officeDocument/2006/relationships/slide" Target="slide33.xml"/><Relationship Id="rId4" Type="http://schemas.openxmlformats.org/officeDocument/2006/relationships/slide" Target="slide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 Id="rId5" Type="http://schemas.openxmlformats.org/officeDocument/2006/relationships/hyperlink" Target="https://www.out.com/fashion/2017/10/09/london-artist-unskilled-worker-her-painting-process-gucci-collaboration" TargetMode="Externa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3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4DE9389-00EA-441A-80BA-12CF1FED2B9F}"/>
              </a:ext>
            </a:extLst>
          </p:cNvPr>
          <p:cNvSpPr>
            <a:spLocks noGrp="1"/>
          </p:cNvSpPr>
          <p:nvPr>
            <p:ph type="ctrTitle"/>
          </p:nvPr>
        </p:nvSpPr>
        <p:spPr>
          <a:xfrm>
            <a:off x="1524000" y="504967"/>
            <a:ext cx="9144000" cy="958227"/>
          </a:xfrm>
        </p:spPr>
        <p:txBody>
          <a:bodyPr/>
          <a:lstStyle/>
          <a:p>
            <a:r>
              <a:rPr lang="en-US" dirty="0"/>
              <a:t>The RealReal -- Copywriting</a:t>
            </a:r>
          </a:p>
        </p:txBody>
      </p:sp>
      <p:sp>
        <p:nvSpPr>
          <p:cNvPr id="6" name="Subtitle 5">
            <a:extLst>
              <a:ext uri="{FF2B5EF4-FFF2-40B4-BE49-F238E27FC236}">
                <a16:creationId xmlns:a16="http://schemas.microsoft.com/office/drawing/2014/main" id="{942D93DD-5385-4450-BDAC-38A45EC2F661}"/>
              </a:ext>
            </a:extLst>
          </p:cNvPr>
          <p:cNvSpPr>
            <a:spLocks noGrp="1"/>
          </p:cNvSpPr>
          <p:nvPr>
            <p:ph type="subTitle" idx="1"/>
          </p:nvPr>
        </p:nvSpPr>
        <p:spPr>
          <a:xfrm>
            <a:off x="1404730" y="1881808"/>
            <a:ext cx="9518028" cy="4976191"/>
          </a:xfrm>
        </p:spPr>
        <p:txBody>
          <a:bodyPr>
            <a:normAutofit/>
          </a:bodyPr>
          <a:lstStyle/>
          <a:p>
            <a:r>
              <a:rPr lang="en-US" dirty="0"/>
              <a:t>As a Senior Copywriter, I conducted careful research to include artistic and cultural references, product category terminology, brand history and heritage, runway looks, notable creative directors, and pop culture. I gained experience in both technical copywriting (fashion) and creative copywriting (books). Below are some examples of my copy, both as it appeared on the website and demarcated in black boxes, and color-coded annotations of the significance behind it.</a:t>
            </a:r>
          </a:p>
          <a:p>
            <a:endParaRPr lang="en-US" dirty="0"/>
          </a:p>
          <a:p>
            <a:r>
              <a:rPr lang="en-US" dirty="0">
                <a:hlinkClick r:id="rId2" action="ppaction://hlinksldjump"/>
              </a:rPr>
              <a:t>Women’s Handbags </a:t>
            </a:r>
            <a:endParaRPr lang="en-US" dirty="0"/>
          </a:p>
          <a:p>
            <a:r>
              <a:rPr lang="en-US" dirty="0">
                <a:hlinkClick r:id="rId3" action="ppaction://hlinksldjump"/>
              </a:rPr>
              <a:t>Women’s RTW</a:t>
            </a:r>
            <a:endParaRPr lang="en-US" dirty="0"/>
          </a:p>
          <a:p>
            <a:r>
              <a:rPr lang="en-US" dirty="0">
                <a:hlinkClick r:id="rId4" action="ppaction://hlinksldjump"/>
              </a:rPr>
              <a:t>Menswear</a:t>
            </a:r>
            <a:endParaRPr lang="en-US" dirty="0"/>
          </a:p>
          <a:p>
            <a:r>
              <a:rPr lang="en-US" dirty="0">
                <a:hlinkClick r:id="rId5" action="ppaction://hlinksldjump"/>
              </a:rPr>
              <a:t>Books</a:t>
            </a:r>
            <a:r>
              <a:rPr lang="en-US" dirty="0"/>
              <a:t> – </a:t>
            </a:r>
            <a:r>
              <a:rPr lang="en-US" dirty="0">
                <a:hlinkClick r:id="rId6" action="ppaction://hlinksldjump"/>
              </a:rPr>
              <a:t>Fashion</a:t>
            </a:r>
            <a:r>
              <a:rPr lang="en-US" dirty="0"/>
              <a:t> and </a:t>
            </a:r>
            <a:r>
              <a:rPr lang="en-US" dirty="0">
                <a:hlinkClick r:id="rId7" action="ppaction://hlinksldjump"/>
              </a:rPr>
              <a:t>Art</a:t>
            </a:r>
            <a:endParaRPr lang="en-US" dirty="0"/>
          </a:p>
          <a:p>
            <a:endParaRPr lang="en-US" dirty="0"/>
          </a:p>
        </p:txBody>
      </p:sp>
    </p:spTree>
    <p:extLst>
      <p:ext uri="{BB962C8B-B14F-4D97-AF65-F5344CB8AC3E}">
        <p14:creationId xmlns:p14="http://schemas.microsoft.com/office/powerpoint/2010/main" val="2026138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614E5BC-97BA-4BF8-A408-B15FA8CBD0B3}"/>
              </a:ext>
            </a:extLst>
          </p:cNvPr>
          <p:cNvSpPr>
            <a:spLocks noGrp="1"/>
          </p:cNvSpPr>
          <p:nvPr>
            <p:ph type="ctrTitle"/>
          </p:nvPr>
        </p:nvSpPr>
        <p:spPr/>
        <p:txBody>
          <a:bodyPr/>
          <a:lstStyle/>
          <a:p>
            <a:r>
              <a:rPr lang="en-US" dirty="0"/>
              <a:t>Women’s Handbags</a:t>
            </a:r>
          </a:p>
        </p:txBody>
      </p:sp>
    </p:spTree>
    <p:extLst>
      <p:ext uri="{BB962C8B-B14F-4D97-AF65-F5344CB8AC3E}">
        <p14:creationId xmlns:p14="http://schemas.microsoft.com/office/powerpoint/2010/main" val="3764173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5B7D64E-B980-4A37-B2F2-8CEAB9F07CC8}"/>
              </a:ext>
            </a:extLst>
          </p:cNvPr>
          <p:cNvSpPr txBox="1"/>
          <p:nvPr/>
        </p:nvSpPr>
        <p:spPr>
          <a:xfrm>
            <a:off x="6995451" y="4662311"/>
            <a:ext cx="5122460" cy="1754326"/>
          </a:xfrm>
          <a:prstGeom prst="rect">
            <a:avLst/>
          </a:prstGeom>
          <a:solidFill>
            <a:schemeClr val="bg1"/>
          </a:solidFill>
          <a:ln>
            <a:solidFill>
              <a:schemeClr val="tx1"/>
            </a:solidFill>
          </a:ln>
        </p:spPr>
        <p:txBody>
          <a:bodyPr wrap="square" rtlCol="0">
            <a:spAutoFit/>
          </a:bodyPr>
          <a:lstStyle/>
          <a:p>
            <a:r>
              <a:rPr lang="en-US" dirty="0" err="1"/>
              <a:t>Etro</a:t>
            </a:r>
            <a:r>
              <a:rPr lang="en-US" dirty="0"/>
              <a:t> Leather </a:t>
            </a:r>
            <a:r>
              <a:rPr lang="en-US" dirty="0" err="1"/>
              <a:t>Buta</a:t>
            </a:r>
            <a:r>
              <a:rPr lang="en-US" dirty="0"/>
              <a:t> Bag</a:t>
            </a:r>
          </a:p>
          <a:p>
            <a:r>
              <a:rPr lang="en-US" dirty="0"/>
              <a:t>Russet and tan leather </a:t>
            </a:r>
            <a:r>
              <a:rPr lang="en-US" dirty="0" err="1"/>
              <a:t>Etro</a:t>
            </a:r>
            <a:r>
              <a:rPr lang="en-US" dirty="0"/>
              <a:t> </a:t>
            </a:r>
            <a:r>
              <a:rPr lang="en-US" dirty="0" err="1">
                <a:solidFill>
                  <a:srgbClr val="FF0000"/>
                </a:solidFill>
              </a:rPr>
              <a:t>buta</a:t>
            </a:r>
            <a:r>
              <a:rPr lang="en-US" dirty="0"/>
              <a:t> handle bag with gold-tone hardware, flat top handle, khaki satin lining, </a:t>
            </a:r>
            <a:r>
              <a:rPr lang="en-US" dirty="0">
                <a:solidFill>
                  <a:srgbClr val="00B050"/>
                </a:solidFill>
              </a:rPr>
              <a:t>single interior pocket </a:t>
            </a:r>
            <a:r>
              <a:rPr lang="en-US" dirty="0"/>
              <a:t>and zip closure at top. </a:t>
            </a:r>
            <a:r>
              <a:rPr lang="en-US" dirty="0">
                <a:solidFill>
                  <a:srgbClr val="7030A0"/>
                </a:solidFill>
              </a:rPr>
              <a:t>Includes</a:t>
            </a:r>
            <a:r>
              <a:rPr lang="en-US" dirty="0"/>
              <a:t> </a:t>
            </a:r>
            <a:r>
              <a:rPr lang="en-US" dirty="0">
                <a:solidFill>
                  <a:srgbClr val="00B0F0"/>
                </a:solidFill>
              </a:rPr>
              <a:t>nonfunctional lock</a:t>
            </a:r>
            <a:r>
              <a:rPr lang="en-US" dirty="0">
                <a:solidFill>
                  <a:srgbClr val="7030A0"/>
                </a:solidFill>
              </a:rPr>
              <a:t>, key, </a:t>
            </a:r>
            <a:r>
              <a:rPr lang="en-US" dirty="0">
                <a:solidFill>
                  <a:srgbClr val="0070C0"/>
                </a:solidFill>
              </a:rPr>
              <a:t>clochette </a:t>
            </a:r>
            <a:r>
              <a:rPr lang="en-US" dirty="0">
                <a:solidFill>
                  <a:srgbClr val="7030A0"/>
                </a:solidFill>
              </a:rPr>
              <a:t>and dust bag. </a:t>
            </a:r>
            <a:r>
              <a:rPr lang="en-US" dirty="0">
                <a:solidFill>
                  <a:srgbClr val="FF3399"/>
                </a:solidFill>
              </a:rPr>
              <a:t>Shop authentic bags by </a:t>
            </a:r>
            <a:r>
              <a:rPr lang="en-US" dirty="0" err="1">
                <a:solidFill>
                  <a:srgbClr val="FF3399"/>
                </a:solidFill>
              </a:rPr>
              <a:t>Etro</a:t>
            </a:r>
            <a:r>
              <a:rPr lang="en-US" dirty="0">
                <a:solidFill>
                  <a:srgbClr val="FF3399"/>
                </a:solidFill>
              </a:rPr>
              <a:t> at The RealReal.</a:t>
            </a:r>
          </a:p>
        </p:txBody>
      </p:sp>
      <p:sp>
        <p:nvSpPr>
          <p:cNvPr id="6" name="TextBox 5">
            <a:extLst>
              <a:ext uri="{FF2B5EF4-FFF2-40B4-BE49-F238E27FC236}">
                <a16:creationId xmlns:a16="http://schemas.microsoft.com/office/drawing/2014/main" id="{2CC5D3DF-55D9-4F5D-80AD-33990A66F8C9}"/>
              </a:ext>
            </a:extLst>
          </p:cNvPr>
          <p:cNvSpPr txBox="1"/>
          <p:nvPr/>
        </p:nvSpPr>
        <p:spPr>
          <a:xfrm>
            <a:off x="0" y="0"/>
            <a:ext cx="2835965" cy="4524315"/>
          </a:xfrm>
          <a:prstGeom prst="rect">
            <a:avLst/>
          </a:prstGeom>
          <a:noFill/>
        </p:spPr>
        <p:txBody>
          <a:bodyPr wrap="square" rtlCol="0">
            <a:spAutoFit/>
          </a:bodyPr>
          <a:lstStyle/>
          <a:p>
            <a:r>
              <a:rPr lang="en-US" dirty="0">
                <a:solidFill>
                  <a:srgbClr val="FF0000"/>
                </a:solidFill>
              </a:rPr>
              <a:t>Culture – the </a:t>
            </a:r>
            <a:r>
              <a:rPr lang="en-US" dirty="0" err="1">
                <a:solidFill>
                  <a:srgbClr val="FF0000"/>
                </a:solidFill>
              </a:rPr>
              <a:t>buta</a:t>
            </a:r>
            <a:r>
              <a:rPr lang="en-US" dirty="0">
                <a:solidFill>
                  <a:srgbClr val="FF0000"/>
                </a:solidFill>
              </a:rPr>
              <a:t> or boteh (</a:t>
            </a:r>
            <a:r>
              <a:rPr lang="fa-IR" dirty="0">
                <a:solidFill>
                  <a:srgbClr val="FF0000"/>
                </a:solidFill>
              </a:rPr>
              <a:t>بته‎</a:t>
            </a:r>
            <a:r>
              <a:rPr lang="en-US" dirty="0">
                <a:solidFill>
                  <a:srgbClr val="FF0000"/>
                </a:solidFill>
              </a:rPr>
              <a:t>), “bush” in Farsi, a Zoroastrian symbol of life and eternity originating in Sassanid Iran as early as the third century, is the curved teardrop shape serving as the foundation of the paisley pattern, which dates back to sixteenth-century Kashmir. Paisley is also a brand signature for </a:t>
            </a:r>
            <a:r>
              <a:rPr lang="en-US" dirty="0" err="1">
                <a:solidFill>
                  <a:srgbClr val="FF0000"/>
                </a:solidFill>
              </a:rPr>
              <a:t>Etro</a:t>
            </a:r>
            <a:r>
              <a:rPr lang="en-US" dirty="0">
                <a:solidFill>
                  <a:srgbClr val="FF0000"/>
                </a:solidFill>
              </a:rPr>
              <a:t>, and the use of a standalone </a:t>
            </a:r>
            <a:r>
              <a:rPr lang="en-US" dirty="0" err="1">
                <a:solidFill>
                  <a:srgbClr val="FF0000"/>
                </a:solidFill>
              </a:rPr>
              <a:t>buta</a:t>
            </a:r>
            <a:r>
              <a:rPr lang="en-US" dirty="0">
                <a:solidFill>
                  <a:srgbClr val="FF0000"/>
                </a:solidFill>
              </a:rPr>
              <a:t> shape for a novelty bag communicates the brand’s identity.</a:t>
            </a:r>
          </a:p>
        </p:txBody>
      </p:sp>
      <p:sp>
        <p:nvSpPr>
          <p:cNvPr id="7" name="TextBox 6">
            <a:extLst>
              <a:ext uri="{FF2B5EF4-FFF2-40B4-BE49-F238E27FC236}">
                <a16:creationId xmlns:a16="http://schemas.microsoft.com/office/drawing/2014/main" id="{A03FB228-E86B-459D-8103-5D8D5B0B6387}"/>
              </a:ext>
            </a:extLst>
          </p:cNvPr>
          <p:cNvSpPr txBox="1"/>
          <p:nvPr/>
        </p:nvSpPr>
        <p:spPr>
          <a:xfrm>
            <a:off x="0" y="4513466"/>
            <a:ext cx="4896679" cy="1200329"/>
          </a:xfrm>
          <a:prstGeom prst="rect">
            <a:avLst/>
          </a:prstGeom>
          <a:noFill/>
        </p:spPr>
        <p:txBody>
          <a:bodyPr wrap="square" rtlCol="0">
            <a:spAutoFit/>
          </a:bodyPr>
          <a:lstStyle/>
          <a:p>
            <a:r>
              <a:rPr lang="en-US" dirty="0">
                <a:solidFill>
                  <a:srgbClr val="00B050"/>
                </a:solidFill>
              </a:rPr>
              <a:t>Interior features are the most crucial to product copy because they are not apparent in the photography.</a:t>
            </a:r>
          </a:p>
          <a:p>
            <a:endParaRPr lang="en-US" dirty="0"/>
          </a:p>
        </p:txBody>
      </p:sp>
      <p:sp>
        <p:nvSpPr>
          <p:cNvPr id="8" name="TextBox 7">
            <a:extLst>
              <a:ext uri="{FF2B5EF4-FFF2-40B4-BE49-F238E27FC236}">
                <a16:creationId xmlns:a16="http://schemas.microsoft.com/office/drawing/2014/main" id="{20692498-C52A-4924-9C1F-680557C86249}"/>
              </a:ext>
            </a:extLst>
          </p:cNvPr>
          <p:cNvSpPr txBox="1"/>
          <p:nvPr/>
        </p:nvSpPr>
        <p:spPr>
          <a:xfrm>
            <a:off x="16611" y="5693013"/>
            <a:ext cx="5160387" cy="369332"/>
          </a:xfrm>
          <a:prstGeom prst="rect">
            <a:avLst/>
          </a:prstGeom>
          <a:noFill/>
        </p:spPr>
        <p:txBody>
          <a:bodyPr wrap="none" rtlCol="0">
            <a:spAutoFit/>
          </a:bodyPr>
          <a:lstStyle/>
          <a:p>
            <a:r>
              <a:rPr lang="en-US" dirty="0">
                <a:solidFill>
                  <a:srgbClr val="00B0F0"/>
                </a:solidFill>
              </a:rPr>
              <a:t>Customer transparency -- this lock is purely aesthetic.</a:t>
            </a:r>
          </a:p>
        </p:txBody>
      </p:sp>
      <p:sp>
        <p:nvSpPr>
          <p:cNvPr id="10" name="Rectangle 9">
            <a:extLst>
              <a:ext uri="{FF2B5EF4-FFF2-40B4-BE49-F238E27FC236}">
                <a16:creationId xmlns:a16="http://schemas.microsoft.com/office/drawing/2014/main" id="{708529A4-EC8D-45EB-BBC3-A9CB21AE2F0D}"/>
              </a:ext>
            </a:extLst>
          </p:cNvPr>
          <p:cNvSpPr/>
          <p:nvPr/>
        </p:nvSpPr>
        <p:spPr>
          <a:xfrm>
            <a:off x="0" y="5406064"/>
            <a:ext cx="5367887" cy="369332"/>
          </a:xfrm>
          <a:prstGeom prst="rect">
            <a:avLst/>
          </a:prstGeom>
        </p:spPr>
        <p:txBody>
          <a:bodyPr wrap="square">
            <a:spAutoFit/>
          </a:bodyPr>
          <a:lstStyle/>
          <a:p>
            <a:r>
              <a:rPr lang="en-US" dirty="0">
                <a:solidFill>
                  <a:srgbClr val="7030A0"/>
                </a:solidFill>
              </a:rPr>
              <a:t>Special collateral enhances value and convenience.</a:t>
            </a:r>
          </a:p>
        </p:txBody>
      </p:sp>
      <p:sp>
        <p:nvSpPr>
          <p:cNvPr id="11" name="TextBox 10">
            <a:extLst>
              <a:ext uri="{FF2B5EF4-FFF2-40B4-BE49-F238E27FC236}">
                <a16:creationId xmlns:a16="http://schemas.microsoft.com/office/drawing/2014/main" id="{A5CAA8F7-2B38-47F8-A6E6-3388C10976A6}"/>
              </a:ext>
            </a:extLst>
          </p:cNvPr>
          <p:cNvSpPr txBox="1"/>
          <p:nvPr/>
        </p:nvSpPr>
        <p:spPr>
          <a:xfrm>
            <a:off x="0" y="6508800"/>
            <a:ext cx="2192588" cy="369332"/>
          </a:xfrm>
          <a:prstGeom prst="rect">
            <a:avLst/>
          </a:prstGeom>
          <a:noFill/>
        </p:spPr>
        <p:txBody>
          <a:bodyPr wrap="none" rtlCol="0">
            <a:spAutoFit/>
          </a:bodyPr>
          <a:lstStyle/>
          <a:p>
            <a:r>
              <a:rPr lang="en-US" dirty="0">
                <a:solidFill>
                  <a:srgbClr val="FF3399"/>
                </a:solidFill>
              </a:rPr>
              <a:t>SEO meta description</a:t>
            </a:r>
          </a:p>
        </p:txBody>
      </p:sp>
      <p:pic>
        <p:nvPicPr>
          <p:cNvPr id="13" name="Picture 12">
            <a:extLst>
              <a:ext uri="{FF2B5EF4-FFF2-40B4-BE49-F238E27FC236}">
                <a16:creationId xmlns:a16="http://schemas.microsoft.com/office/drawing/2014/main" id="{52C46122-1673-4A06-8F0E-9E2B2C71B38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835965" y="-1"/>
            <a:ext cx="9356035" cy="4649060"/>
          </a:xfrm>
          <a:prstGeom prst="rect">
            <a:avLst/>
          </a:prstGeom>
        </p:spPr>
      </p:pic>
      <p:sp>
        <p:nvSpPr>
          <p:cNvPr id="14" name="TextBox 13">
            <a:extLst>
              <a:ext uri="{FF2B5EF4-FFF2-40B4-BE49-F238E27FC236}">
                <a16:creationId xmlns:a16="http://schemas.microsoft.com/office/drawing/2014/main" id="{0FDA744C-F4D9-4ADD-940D-C3F353620749}"/>
              </a:ext>
            </a:extLst>
          </p:cNvPr>
          <p:cNvSpPr txBox="1"/>
          <p:nvPr/>
        </p:nvSpPr>
        <p:spPr>
          <a:xfrm>
            <a:off x="16611" y="5979962"/>
            <a:ext cx="7015004" cy="646331"/>
          </a:xfrm>
          <a:prstGeom prst="rect">
            <a:avLst/>
          </a:prstGeom>
          <a:noFill/>
        </p:spPr>
        <p:txBody>
          <a:bodyPr wrap="square" rtlCol="0">
            <a:spAutoFit/>
          </a:bodyPr>
          <a:lstStyle/>
          <a:p>
            <a:r>
              <a:rPr lang="en-US" dirty="0">
                <a:solidFill>
                  <a:srgbClr val="0070C0"/>
                </a:solidFill>
              </a:rPr>
              <a:t>Terminology – “bell” in French, a clochette is a storage unit especially for the key to a handbag. </a:t>
            </a:r>
          </a:p>
        </p:txBody>
      </p:sp>
    </p:spTree>
    <p:extLst>
      <p:ext uri="{BB962C8B-B14F-4D97-AF65-F5344CB8AC3E}">
        <p14:creationId xmlns:p14="http://schemas.microsoft.com/office/powerpoint/2010/main" val="2586231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968F40-DD51-4D48-99F1-2D7C33CC4AB9}"/>
              </a:ext>
            </a:extLst>
          </p:cNvPr>
          <p:cNvSpPr txBox="1"/>
          <p:nvPr/>
        </p:nvSpPr>
        <p:spPr>
          <a:xfrm>
            <a:off x="5897219" y="4044164"/>
            <a:ext cx="6294781" cy="2862322"/>
          </a:xfrm>
          <a:prstGeom prst="rect">
            <a:avLst/>
          </a:prstGeom>
          <a:solidFill>
            <a:schemeClr val="bg1"/>
          </a:solidFill>
          <a:ln>
            <a:solidFill>
              <a:schemeClr val="tx1"/>
            </a:solidFill>
          </a:ln>
        </p:spPr>
        <p:txBody>
          <a:bodyPr wrap="square" rtlCol="0">
            <a:spAutoFit/>
          </a:bodyPr>
          <a:lstStyle/>
          <a:p>
            <a:r>
              <a:rPr lang="en-US" dirty="0"/>
              <a:t>Gucci Small Dionysus Shoulder Bag w/Tags</a:t>
            </a:r>
          </a:p>
          <a:p>
            <a:r>
              <a:rPr lang="en-US" dirty="0"/>
              <a:t>Tan and multicolor </a:t>
            </a:r>
            <a:r>
              <a:rPr lang="en-US" dirty="0">
                <a:solidFill>
                  <a:srgbClr val="FF0000"/>
                </a:solidFill>
              </a:rPr>
              <a:t>GG Supreme </a:t>
            </a:r>
            <a:r>
              <a:rPr lang="en-US" dirty="0">
                <a:solidFill>
                  <a:srgbClr val="00B050"/>
                </a:solidFill>
              </a:rPr>
              <a:t>coated canvas </a:t>
            </a:r>
            <a:r>
              <a:rPr lang="en-US" dirty="0"/>
              <a:t>Gucci </a:t>
            </a:r>
            <a:r>
              <a:rPr lang="en-US" dirty="0">
                <a:solidFill>
                  <a:srgbClr val="00B0F0"/>
                </a:solidFill>
              </a:rPr>
              <a:t>Small</a:t>
            </a:r>
            <a:r>
              <a:rPr lang="en-US" dirty="0"/>
              <a:t> </a:t>
            </a:r>
            <a:r>
              <a:rPr lang="en-US" dirty="0">
                <a:solidFill>
                  <a:srgbClr val="0070C0"/>
                </a:solidFill>
              </a:rPr>
              <a:t>Dionysus</a:t>
            </a:r>
            <a:r>
              <a:rPr lang="en-US" dirty="0"/>
              <a:t> shoulder bag with </a:t>
            </a:r>
            <a:r>
              <a:rPr lang="en-US" dirty="0">
                <a:solidFill>
                  <a:srgbClr val="7030A0"/>
                </a:solidFill>
              </a:rPr>
              <a:t>antiqued</a:t>
            </a:r>
            <a:r>
              <a:rPr lang="en-US" dirty="0"/>
              <a:t> silver-tone hardware, </a:t>
            </a:r>
            <a:r>
              <a:rPr lang="en-US" dirty="0">
                <a:solidFill>
                  <a:srgbClr val="FF3399"/>
                </a:solidFill>
              </a:rPr>
              <a:t>adjustable</a:t>
            </a:r>
            <a:r>
              <a:rPr lang="en-US" dirty="0"/>
              <a:t> chain-link shoulder strap, </a:t>
            </a:r>
            <a:r>
              <a:rPr lang="en-US" dirty="0">
                <a:solidFill>
                  <a:srgbClr val="00FF00"/>
                </a:solidFill>
              </a:rPr>
              <a:t>Blooms</a:t>
            </a:r>
            <a:r>
              <a:rPr lang="en-US" dirty="0"/>
              <a:t> pattern throughout, taupe suede trim, embroidered </a:t>
            </a:r>
            <a:r>
              <a:rPr lang="en-US" dirty="0">
                <a:solidFill>
                  <a:srgbClr val="FFC000"/>
                </a:solidFill>
              </a:rPr>
              <a:t>bee</a:t>
            </a:r>
            <a:r>
              <a:rPr lang="en-US" dirty="0"/>
              <a:t> motif at front flap, metallic embroidered floral accents at front, exterior flap pocket, </a:t>
            </a:r>
            <a:r>
              <a:rPr lang="en-US" dirty="0">
                <a:solidFill>
                  <a:srgbClr val="000099"/>
                </a:solidFill>
              </a:rPr>
              <a:t>accordion expansions </a:t>
            </a:r>
            <a:r>
              <a:rPr lang="en-US" dirty="0"/>
              <a:t>at sides, taupe suede interior, </a:t>
            </a:r>
            <a:r>
              <a:rPr lang="en-US" dirty="0">
                <a:solidFill>
                  <a:srgbClr val="FF0066"/>
                </a:solidFill>
              </a:rPr>
              <a:t>three interior compartments</a:t>
            </a:r>
            <a:r>
              <a:rPr lang="en-US" dirty="0"/>
              <a:t>; one featuring zip closure and </a:t>
            </a:r>
            <a:r>
              <a:rPr lang="en-US" dirty="0">
                <a:solidFill>
                  <a:srgbClr val="FFC000"/>
                </a:solidFill>
              </a:rPr>
              <a:t>Bengal tiger </a:t>
            </a:r>
            <a:r>
              <a:rPr lang="en-US" dirty="0">
                <a:solidFill>
                  <a:schemeClr val="accent1">
                    <a:lumMod val="60000"/>
                    <a:lumOff val="40000"/>
                  </a:schemeClr>
                </a:solidFill>
              </a:rPr>
              <a:t>horseshoe</a:t>
            </a:r>
            <a:r>
              <a:rPr lang="en-US" dirty="0"/>
              <a:t> push-lock closure at front flap. </a:t>
            </a:r>
            <a:r>
              <a:rPr lang="en-US" dirty="0">
                <a:solidFill>
                  <a:srgbClr val="FF3399"/>
                </a:solidFill>
              </a:rPr>
              <a:t>Includes dust bag. </a:t>
            </a:r>
            <a:r>
              <a:rPr lang="en-US" dirty="0">
                <a:solidFill>
                  <a:schemeClr val="bg1">
                    <a:lumMod val="50000"/>
                  </a:schemeClr>
                </a:solidFill>
              </a:rPr>
              <a:t>Shop authentic designer handbags by Gucci at The RealReal.</a:t>
            </a:r>
          </a:p>
        </p:txBody>
      </p:sp>
      <p:pic>
        <p:nvPicPr>
          <p:cNvPr id="9" name="Picture 8">
            <a:extLst>
              <a:ext uri="{FF2B5EF4-FFF2-40B4-BE49-F238E27FC236}">
                <a16:creationId xmlns:a16="http://schemas.microsoft.com/office/drawing/2014/main" id="{B66EA1C9-3B3F-461C-A70E-67789C2AECA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212238" y="0"/>
            <a:ext cx="2979761" cy="4044164"/>
          </a:xfrm>
          <a:prstGeom prst="rect">
            <a:avLst/>
          </a:prstGeom>
        </p:spPr>
      </p:pic>
      <p:sp>
        <p:nvSpPr>
          <p:cNvPr id="14" name="TextBox 13">
            <a:extLst>
              <a:ext uri="{FF2B5EF4-FFF2-40B4-BE49-F238E27FC236}">
                <a16:creationId xmlns:a16="http://schemas.microsoft.com/office/drawing/2014/main" id="{1865C78B-A53C-428A-B853-EEA7F7824BD9}"/>
              </a:ext>
            </a:extLst>
          </p:cNvPr>
          <p:cNvSpPr txBox="1"/>
          <p:nvPr/>
        </p:nvSpPr>
        <p:spPr>
          <a:xfrm>
            <a:off x="-47879" y="1084269"/>
            <a:ext cx="5587620" cy="369332"/>
          </a:xfrm>
          <a:prstGeom prst="rect">
            <a:avLst/>
          </a:prstGeom>
          <a:noFill/>
        </p:spPr>
        <p:txBody>
          <a:bodyPr wrap="none" rtlCol="0">
            <a:spAutoFit/>
          </a:bodyPr>
          <a:lstStyle/>
          <a:p>
            <a:r>
              <a:rPr lang="en-US" dirty="0">
                <a:solidFill>
                  <a:srgbClr val="00B0F0"/>
                </a:solidFill>
              </a:rPr>
              <a:t>Size – a smaller size means a lower price but less storage.  </a:t>
            </a:r>
          </a:p>
        </p:txBody>
      </p:sp>
      <p:sp>
        <p:nvSpPr>
          <p:cNvPr id="16" name="TextBox 15">
            <a:extLst>
              <a:ext uri="{FF2B5EF4-FFF2-40B4-BE49-F238E27FC236}">
                <a16:creationId xmlns:a16="http://schemas.microsoft.com/office/drawing/2014/main" id="{6851D326-CBB0-404B-B569-AD16B932B52B}"/>
              </a:ext>
            </a:extLst>
          </p:cNvPr>
          <p:cNvSpPr txBox="1"/>
          <p:nvPr/>
        </p:nvSpPr>
        <p:spPr>
          <a:xfrm flipH="1">
            <a:off x="-26895" y="2464966"/>
            <a:ext cx="6713253" cy="923330"/>
          </a:xfrm>
          <a:prstGeom prst="rect">
            <a:avLst/>
          </a:prstGeom>
          <a:noFill/>
        </p:spPr>
        <p:txBody>
          <a:bodyPr wrap="square" rtlCol="0">
            <a:spAutoFit/>
          </a:bodyPr>
          <a:lstStyle/>
          <a:p>
            <a:r>
              <a:rPr lang="en-US" dirty="0">
                <a:solidFill>
                  <a:srgbClr val="7030A0"/>
                </a:solidFill>
              </a:rPr>
              <a:t>Terminology – an antique finish is a process applied to metal or wood to give it a distressed, aged look, that can be achieved by rubbing the surface with sandpaper or steel wool.</a:t>
            </a:r>
          </a:p>
        </p:txBody>
      </p:sp>
      <p:pic>
        <p:nvPicPr>
          <p:cNvPr id="17" name="Picture 16">
            <a:extLst>
              <a:ext uri="{FF2B5EF4-FFF2-40B4-BE49-F238E27FC236}">
                <a16:creationId xmlns:a16="http://schemas.microsoft.com/office/drawing/2014/main" id="{59FA634F-0494-4CBD-8D77-FA1F6AE7E2A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508402" y="26434"/>
            <a:ext cx="2738295" cy="3942735"/>
          </a:xfrm>
          <a:prstGeom prst="rect">
            <a:avLst/>
          </a:prstGeom>
        </p:spPr>
      </p:pic>
      <p:sp>
        <p:nvSpPr>
          <p:cNvPr id="19" name="TextBox 18">
            <a:extLst>
              <a:ext uri="{FF2B5EF4-FFF2-40B4-BE49-F238E27FC236}">
                <a16:creationId xmlns:a16="http://schemas.microsoft.com/office/drawing/2014/main" id="{E2B633FF-4A05-4DCD-8C55-8A8AF49F1F6B}"/>
              </a:ext>
            </a:extLst>
          </p:cNvPr>
          <p:cNvSpPr txBox="1"/>
          <p:nvPr/>
        </p:nvSpPr>
        <p:spPr>
          <a:xfrm>
            <a:off x="-26894" y="3287047"/>
            <a:ext cx="6198876" cy="369332"/>
          </a:xfrm>
          <a:prstGeom prst="rect">
            <a:avLst/>
          </a:prstGeom>
          <a:noFill/>
        </p:spPr>
        <p:txBody>
          <a:bodyPr wrap="none" rtlCol="0">
            <a:spAutoFit/>
          </a:bodyPr>
          <a:lstStyle/>
          <a:p>
            <a:r>
              <a:rPr lang="en-US" dirty="0">
                <a:solidFill>
                  <a:srgbClr val="FF3399"/>
                </a:solidFill>
              </a:rPr>
              <a:t>Special functions and collateral enhance value and convenience.</a:t>
            </a:r>
          </a:p>
        </p:txBody>
      </p:sp>
      <p:sp>
        <p:nvSpPr>
          <p:cNvPr id="20" name="TextBox 19">
            <a:extLst>
              <a:ext uri="{FF2B5EF4-FFF2-40B4-BE49-F238E27FC236}">
                <a16:creationId xmlns:a16="http://schemas.microsoft.com/office/drawing/2014/main" id="{A57DCB22-0735-48F5-9321-AD9E02070448}"/>
              </a:ext>
            </a:extLst>
          </p:cNvPr>
          <p:cNvSpPr txBox="1"/>
          <p:nvPr/>
        </p:nvSpPr>
        <p:spPr>
          <a:xfrm>
            <a:off x="-38112" y="3522279"/>
            <a:ext cx="5924114" cy="923330"/>
          </a:xfrm>
          <a:prstGeom prst="rect">
            <a:avLst/>
          </a:prstGeom>
          <a:noFill/>
        </p:spPr>
        <p:txBody>
          <a:bodyPr wrap="square" rtlCol="0">
            <a:spAutoFit/>
          </a:bodyPr>
          <a:lstStyle/>
          <a:p>
            <a:r>
              <a:rPr lang="en-US" dirty="0">
                <a:solidFill>
                  <a:srgbClr val="00FF00"/>
                </a:solidFill>
              </a:rPr>
              <a:t>Brand signature – an update to the signature Flora pattern, Blooms is a floral pattern designed by creative director Alessandro Michele.</a:t>
            </a:r>
          </a:p>
        </p:txBody>
      </p:sp>
      <p:sp>
        <p:nvSpPr>
          <p:cNvPr id="21" name="TextBox 20">
            <a:extLst>
              <a:ext uri="{FF2B5EF4-FFF2-40B4-BE49-F238E27FC236}">
                <a16:creationId xmlns:a16="http://schemas.microsoft.com/office/drawing/2014/main" id="{CB34E445-5FB2-4558-B4D9-B9F3D9AE8907}"/>
              </a:ext>
            </a:extLst>
          </p:cNvPr>
          <p:cNvSpPr txBox="1"/>
          <p:nvPr/>
        </p:nvSpPr>
        <p:spPr>
          <a:xfrm>
            <a:off x="-39815" y="4290275"/>
            <a:ext cx="5957420" cy="646331"/>
          </a:xfrm>
          <a:prstGeom prst="rect">
            <a:avLst/>
          </a:prstGeom>
          <a:noFill/>
        </p:spPr>
        <p:txBody>
          <a:bodyPr wrap="square" rtlCol="0">
            <a:spAutoFit/>
          </a:bodyPr>
          <a:lstStyle/>
          <a:p>
            <a:r>
              <a:rPr lang="en-US" dirty="0">
                <a:solidFill>
                  <a:srgbClr val="FFC000"/>
                </a:solidFill>
              </a:rPr>
              <a:t>Brand signatures – the bee and Bengal tiger are recurring motifs from recent collections. </a:t>
            </a:r>
          </a:p>
        </p:txBody>
      </p:sp>
      <p:sp>
        <p:nvSpPr>
          <p:cNvPr id="22" name="TextBox 21">
            <a:extLst>
              <a:ext uri="{FF2B5EF4-FFF2-40B4-BE49-F238E27FC236}">
                <a16:creationId xmlns:a16="http://schemas.microsoft.com/office/drawing/2014/main" id="{8DCB2D0F-A4C7-427D-948F-9CB71BBD485B}"/>
              </a:ext>
            </a:extLst>
          </p:cNvPr>
          <p:cNvSpPr txBox="1"/>
          <p:nvPr/>
        </p:nvSpPr>
        <p:spPr>
          <a:xfrm>
            <a:off x="-26895" y="-10637"/>
            <a:ext cx="7911937" cy="646331"/>
          </a:xfrm>
          <a:prstGeom prst="rect">
            <a:avLst/>
          </a:prstGeom>
          <a:noFill/>
        </p:spPr>
        <p:txBody>
          <a:bodyPr wrap="square" rtlCol="0">
            <a:spAutoFit/>
          </a:bodyPr>
          <a:lstStyle/>
          <a:p>
            <a:r>
              <a:rPr lang="en-US" dirty="0">
                <a:solidFill>
                  <a:srgbClr val="FF0000"/>
                </a:solidFill>
              </a:rPr>
              <a:t>Brand signature – GG Supreme is the Gucci brand’s official term for its rhomboid monogram logo pattern when applied to coated canvas. </a:t>
            </a:r>
          </a:p>
        </p:txBody>
      </p:sp>
      <p:sp>
        <p:nvSpPr>
          <p:cNvPr id="23" name="TextBox 22">
            <a:extLst>
              <a:ext uri="{FF2B5EF4-FFF2-40B4-BE49-F238E27FC236}">
                <a16:creationId xmlns:a16="http://schemas.microsoft.com/office/drawing/2014/main" id="{78D6430B-6D2E-47E3-8579-B1C686B612D1}"/>
              </a:ext>
            </a:extLst>
          </p:cNvPr>
          <p:cNvSpPr txBox="1"/>
          <p:nvPr/>
        </p:nvSpPr>
        <p:spPr>
          <a:xfrm>
            <a:off x="-38111" y="519313"/>
            <a:ext cx="7790633" cy="646331"/>
          </a:xfrm>
          <a:prstGeom prst="rect">
            <a:avLst/>
          </a:prstGeom>
          <a:noFill/>
        </p:spPr>
        <p:txBody>
          <a:bodyPr wrap="square" rtlCol="0">
            <a:spAutoFit/>
          </a:bodyPr>
          <a:lstStyle/>
          <a:p>
            <a:r>
              <a:rPr lang="en-US" dirty="0">
                <a:solidFill>
                  <a:srgbClr val="00B050"/>
                </a:solidFill>
              </a:rPr>
              <a:t>Material --  coated canvas is cotton canvas coated with polyvinyl chloride (PVC), creating a smoother texture and slightly glossier appearance.    </a:t>
            </a:r>
          </a:p>
        </p:txBody>
      </p:sp>
      <p:sp>
        <p:nvSpPr>
          <p:cNvPr id="24" name="TextBox 23">
            <a:extLst>
              <a:ext uri="{FF2B5EF4-FFF2-40B4-BE49-F238E27FC236}">
                <a16:creationId xmlns:a16="http://schemas.microsoft.com/office/drawing/2014/main" id="{6D0CED99-5B57-4DF1-B512-02326BB163D4}"/>
              </a:ext>
            </a:extLst>
          </p:cNvPr>
          <p:cNvSpPr txBox="1"/>
          <p:nvPr/>
        </p:nvSpPr>
        <p:spPr>
          <a:xfrm>
            <a:off x="-48984" y="4784712"/>
            <a:ext cx="6489621" cy="646331"/>
          </a:xfrm>
          <a:prstGeom prst="rect">
            <a:avLst/>
          </a:prstGeom>
          <a:noFill/>
        </p:spPr>
        <p:txBody>
          <a:bodyPr wrap="square" rtlCol="0">
            <a:spAutoFit/>
          </a:bodyPr>
          <a:lstStyle/>
          <a:p>
            <a:r>
              <a:rPr lang="en-US" dirty="0">
                <a:solidFill>
                  <a:srgbClr val="000099"/>
                </a:solidFill>
              </a:rPr>
              <a:t>Terminology – accordion expansions are a stylish way to add storage space.</a:t>
            </a:r>
          </a:p>
        </p:txBody>
      </p:sp>
      <p:sp>
        <p:nvSpPr>
          <p:cNvPr id="25" name="TextBox 24">
            <a:extLst>
              <a:ext uri="{FF2B5EF4-FFF2-40B4-BE49-F238E27FC236}">
                <a16:creationId xmlns:a16="http://schemas.microsoft.com/office/drawing/2014/main" id="{1C05CBF3-5452-42BE-BF93-B9D09CABF719}"/>
              </a:ext>
            </a:extLst>
          </p:cNvPr>
          <p:cNvSpPr txBox="1"/>
          <p:nvPr/>
        </p:nvSpPr>
        <p:spPr>
          <a:xfrm>
            <a:off x="-60201" y="5788818"/>
            <a:ext cx="5946203" cy="923330"/>
          </a:xfrm>
          <a:prstGeom prst="rect">
            <a:avLst/>
          </a:prstGeom>
          <a:noFill/>
        </p:spPr>
        <p:txBody>
          <a:bodyPr wrap="square" rtlCol="0">
            <a:spAutoFit/>
          </a:bodyPr>
          <a:lstStyle/>
          <a:p>
            <a:r>
              <a:rPr lang="en-US" dirty="0">
                <a:solidFill>
                  <a:schemeClr val="accent1">
                    <a:lumMod val="60000"/>
                    <a:lumOff val="40000"/>
                  </a:schemeClr>
                </a:solidFill>
              </a:rPr>
              <a:t>Culture -- dating back to 400 BC Etruria, horseshoe motifs today conjure images of the nineteenth-century American West.</a:t>
            </a:r>
          </a:p>
        </p:txBody>
      </p:sp>
      <p:sp>
        <p:nvSpPr>
          <p:cNvPr id="26" name="TextBox 25">
            <a:extLst>
              <a:ext uri="{FF2B5EF4-FFF2-40B4-BE49-F238E27FC236}">
                <a16:creationId xmlns:a16="http://schemas.microsoft.com/office/drawing/2014/main" id="{38E5E679-FC23-49A6-8561-2D6E3C1995E7}"/>
              </a:ext>
            </a:extLst>
          </p:cNvPr>
          <p:cNvSpPr txBox="1"/>
          <p:nvPr/>
        </p:nvSpPr>
        <p:spPr>
          <a:xfrm>
            <a:off x="-60201" y="6537154"/>
            <a:ext cx="2192588" cy="369332"/>
          </a:xfrm>
          <a:prstGeom prst="rect">
            <a:avLst/>
          </a:prstGeom>
          <a:noFill/>
        </p:spPr>
        <p:txBody>
          <a:bodyPr wrap="none" rtlCol="0">
            <a:spAutoFit/>
          </a:bodyPr>
          <a:lstStyle/>
          <a:p>
            <a:r>
              <a:rPr lang="en-US" dirty="0">
                <a:solidFill>
                  <a:schemeClr val="bg1">
                    <a:lumMod val="50000"/>
                  </a:schemeClr>
                </a:solidFill>
              </a:rPr>
              <a:t>SEO meta description</a:t>
            </a:r>
          </a:p>
        </p:txBody>
      </p:sp>
      <p:sp>
        <p:nvSpPr>
          <p:cNvPr id="27" name="TextBox 26">
            <a:extLst>
              <a:ext uri="{FF2B5EF4-FFF2-40B4-BE49-F238E27FC236}">
                <a16:creationId xmlns:a16="http://schemas.microsoft.com/office/drawing/2014/main" id="{0296CFC9-E2AC-4D10-BC98-C892A0D17774}"/>
              </a:ext>
            </a:extLst>
          </p:cNvPr>
          <p:cNvSpPr txBox="1"/>
          <p:nvPr/>
        </p:nvSpPr>
        <p:spPr>
          <a:xfrm>
            <a:off x="-50008" y="5294381"/>
            <a:ext cx="5957420" cy="646331"/>
          </a:xfrm>
          <a:prstGeom prst="rect">
            <a:avLst/>
          </a:prstGeom>
          <a:noFill/>
        </p:spPr>
        <p:txBody>
          <a:bodyPr wrap="square" rtlCol="0">
            <a:spAutoFit/>
          </a:bodyPr>
          <a:lstStyle/>
          <a:p>
            <a:r>
              <a:rPr lang="en-US" dirty="0">
                <a:solidFill>
                  <a:srgbClr val="FF0066"/>
                </a:solidFill>
              </a:rPr>
              <a:t>Interior features are the most crucial to product copy because they are not apparent in the photography.</a:t>
            </a:r>
          </a:p>
        </p:txBody>
      </p:sp>
      <p:sp>
        <p:nvSpPr>
          <p:cNvPr id="28" name="TextBox 27">
            <a:extLst>
              <a:ext uri="{FF2B5EF4-FFF2-40B4-BE49-F238E27FC236}">
                <a16:creationId xmlns:a16="http://schemas.microsoft.com/office/drawing/2014/main" id="{1B23EF03-D5BF-4F76-9148-98222B1A08AF}"/>
              </a:ext>
            </a:extLst>
          </p:cNvPr>
          <p:cNvSpPr txBox="1"/>
          <p:nvPr/>
        </p:nvSpPr>
        <p:spPr>
          <a:xfrm>
            <a:off x="-38111" y="1390600"/>
            <a:ext cx="7037568" cy="1477328"/>
          </a:xfrm>
          <a:prstGeom prst="rect">
            <a:avLst/>
          </a:prstGeom>
          <a:noFill/>
        </p:spPr>
        <p:txBody>
          <a:bodyPr wrap="square" rtlCol="0">
            <a:spAutoFit/>
          </a:bodyPr>
          <a:lstStyle/>
          <a:p>
            <a:r>
              <a:rPr lang="en-US" dirty="0">
                <a:solidFill>
                  <a:srgbClr val="0070C0"/>
                </a:solidFill>
              </a:rPr>
              <a:t>Style name – components of brand identity, style names are SEO aids that enhance searchability on a site with millions of products for sale at any given time. Dionysus or </a:t>
            </a:r>
            <a:r>
              <a:rPr lang="en-US" dirty="0" err="1">
                <a:solidFill>
                  <a:srgbClr val="0070C0"/>
                </a:solidFill>
              </a:rPr>
              <a:t>Dionysos</a:t>
            </a:r>
            <a:r>
              <a:rPr lang="en-US" dirty="0">
                <a:solidFill>
                  <a:srgbClr val="0070C0"/>
                </a:solidFill>
              </a:rPr>
              <a:t> (</a:t>
            </a:r>
            <a:r>
              <a:rPr lang="el-GR" dirty="0">
                <a:solidFill>
                  <a:srgbClr val="0070C0"/>
                </a:solidFill>
              </a:rPr>
              <a:t>Διόνυσος </a:t>
            </a:r>
            <a:r>
              <a:rPr lang="en-US" dirty="0">
                <a:solidFill>
                  <a:srgbClr val="0070C0"/>
                </a:solidFill>
              </a:rPr>
              <a:t>) was the ancient Greek god of the grape harvest, wine, ritual madness and religious ecstasy.</a:t>
            </a:r>
          </a:p>
          <a:p>
            <a:endParaRPr lang="en-US" dirty="0"/>
          </a:p>
        </p:txBody>
      </p:sp>
      <p:sp>
        <p:nvSpPr>
          <p:cNvPr id="29" name="TextBox 28">
            <a:extLst>
              <a:ext uri="{FF2B5EF4-FFF2-40B4-BE49-F238E27FC236}">
                <a16:creationId xmlns:a16="http://schemas.microsoft.com/office/drawing/2014/main" id="{4B98E1F9-F638-4EF7-88F2-A9DCA0CBB334}"/>
              </a:ext>
            </a:extLst>
          </p:cNvPr>
          <p:cNvSpPr txBox="1"/>
          <p:nvPr/>
        </p:nvSpPr>
        <p:spPr>
          <a:xfrm>
            <a:off x="10973334" y="-43684"/>
            <a:ext cx="1303562" cy="369332"/>
          </a:xfrm>
          <a:prstGeom prst="rect">
            <a:avLst/>
          </a:prstGeom>
          <a:noFill/>
        </p:spPr>
        <p:txBody>
          <a:bodyPr wrap="none" rtlCol="0">
            <a:spAutoFit/>
          </a:bodyPr>
          <a:lstStyle/>
          <a:p>
            <a:r>
              <a:rPr lang="en-US" dirty="0"/>
              <a:t>GUC281743</a:t>
            </a:r>
          </a:p>
        </p:txBody>
      </p:sp>
    </p:spTree>
    <p:extLst>
      <p:ext uri="{BB962C8B-B14F-4D97-AF65-F5344CB8AC3E}">
        <p14:creationId xmlns:p14="http://schemas.microsoft.com/office/powerpoint/2010/main" val="2896137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FB65977-A058-4782-964D-E9E0A49522AC}"/>
              </a:ext>
            </a:extLst>
          </p:cNvPr>
          <p:cNvSpPr txBox="1"/>
          <p:nvPr/>
        </p:nvSpPr>
        <p:spPr>
          <a:xfrm>
            <a:off x="13253" y="0"/>
            <a:ext cx="4855754" cy="1477328"/>
          </a:xfrm>
          <a:prstGeom prst="rect">
            <a:avLst/>
          </a:prstGeom>
          <a:noFill/>
        </p:spPr>
        <p:txBody>
          <a:bodyPr wrap="square" rtlCol="0">
            <a:spAutoFit/>
          </a:bodyPr>
          <a:lstStyle/>
          <a:p>
            <a:r>
              <a:rPr lang="en-US" dirty="0">
                <a:solidFill>
                  <a:srgbClr val="FF0000"/>
                </a:solidFill>
              </a:rPr>
              <a:t>Recency (especially within the past 3 years) adds value to pre-owned products. Citing the seasonal collection places the item within the context of that collection’s themes and inspirations and the overall brand history.</a:t>
            </a:r>
          </a:p>
        </p:txBody>
      </p:sp>
      <p:sp>
        <p:nvSpPr>
          <p:cNvPr id="8" name="TextBox 7">
            <a:extLst>
              <a:ext uri="{FF2B5EF4-FFF2-40B4-BE49-F238E27FC236}">
                <a16:creationId xmlns:a16="http://schemas.microsoft.com/office/drawing/2014/main" id="{3026D8BF-ABB1-4BD2-B5CB-47D198415DB5}"/>
              </a:ext>
            </a:extLst>
          </p:cNvPr>
          <p:cNvSpPr txBox="1"/>
          <p:nvPr/>
        </p:nvSpPr>
        <p:spPr>
          <a:xfrm>
            <a:off x="13253" y="1397675"/>
            <a:ext cx="5585136" cy="1754326"/>
          </a:xfrm>
          <a:prstGeom prst="rect">
            <a:avLst/>
          </a:prstGeom>
          <a:noFill/>
        </p:spPr>
        <p:txBody>
          <a:bodyPr wrap="square" rtlCol="0">
            <a:spAutoFit/>
          </a:bodyPr>
          <a:lstStyle/>
          <a:p>
            <a:r>
              <a:rPr lang="en-US" dirty="0">
                <a:solidFill>
                  <a:srgbClr val="00B050"/>
                </a:solidFill>
              </a:rPr>
              <a:t>Creative director -- Phoebe Philo (2008-2018) was an especially notable creative director of Celine, creating a minimalist, angular image of power for female professionals, bolstered by practical details for convenience. Her designs spiked in value on the resale market following her departure from the brand.</a:t>
            </a:r>
          </a:p>
        </p:txBody>
      </p:sp>
      <p:sp>
        <p:nvSpPr>
          <p:cNvPr id="10" name="TextBox 9">
            <a:extLst>
              <a:ext uri="{FF2B5EF4-FFF2-40B4-BE49-F238E27FC236}">
                <a16:creationId xmlns:a16="http://schemas.microsoft.com/office/drawing/2014/main" id="{618DAD84-39AE-4A5A-9788-F5B2D5A5010E}"/>
              </a:ext>
            </a:extLst>
          </p:cNvPr>
          <p:cNvSpPr txBox="1"/>
          <p:nvPr/>
        </p:nvSpPr>
        <p:spPr>
          <a:xfrm>
            <a:off x="-15723" y="3325396"/>
            <a:ext cx="5476782" cy="646331"/>
          </a:xfrm>
          <a:prstGeom prst="rect">
            <a:avLst/>
          </a:prstGeom>
          <a:noFill/>
        </p:spPr>
        <p:txBody>
          <a:bodyPr wrap="square" rtlCol="0">
            <a:spAutoFit/>
          </a:bodyPr>
          <a:lstStyle/>
          <a:p>
            <a:r>
              <a:rPr lang="en-US" dirty="0">
                <a:solidFill>
                  <a:srgbClr val="0070C0"/>
                </a:solidFill>
              </a:rPr>
              <a:t>Terminology – drumming means the leather is tumbled in a rotating drum while dyed for richer color immersion. </a:t>
            </a:r>
          </a:p>
        </p:txBody>
      </p:sp>
      <p:sp>
        <p:nvSpPr>
          <p:cNvPr id="12" name="Subtitle 5">
            <a:extLst>
              <a:ext uri="{FF2B5EF4-FFF2-40B4-BE49-F238E27FC236}">
                <a16:creationId xmlns:a16="http://schemas.microsoft.com/office/drawing/2014/main" id="{173806E5-32C3-4FAC-89C2-B1CBC6ADEB01}"/>
              </a:ext>
            </a:extLst>
          </p:cNvPr>
          <p:cNvSpPr txBox="1">
            <a:spLocks/>
          </p:cNvSpPr>
          <p:nvPr/>
        </p:nvSpPr>
        <p:spPr>
          <a:xfrm>
            <a:off x="6172373" y="4540201"/>
            <a:ext cx="5989982" cy="2308324"/>
          </a:xfrm>
          <a:prstGeom prst="rect">
            <a:avLst/>
          </a:prstGeom>
          <a:solidFill>
            <a:schemeClr val="bg1"/>
          </a:solidFill>
          <a:ln>
            <a:solidFill>
              <a:schemeClr val="tx1"/>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Celine 2018 Micro Belt Bag                                                    From the </a:t>
            </a:r>
            <a:r>
              <a:rPr lang="en-US" sz="2000" dirty="0">
                <a:solidFill>
                  <a:srgbClr val="FF0000"/>
                </a:solidFill>
              </a:rPr>
              <a:t>Spring 2018 Collection </a:t>
            </a:r>
            <a:r>
              <a:rPr lang="en-US" sz="2000" dirty="0"/>
              <a:t>by </a:t>
            </a:r>
            <a:r>
              <a:rPr lang="en-US" sz="2000" dirty="0">
                <a:solidFill>
                  <a:srgbClr val="00B050"/>
                </a:solidFill>
              </a:rPr>
              <a:t>Phoebe Philo</a:t>
            </a:r>
            <a:r>
              <a:rPr lang="en-US" sz="2000" dirty="0"/>
              <a:t>. </a:t>
            </a:r>
            <a:r>
              <a:rPr lang="en-US" sz="2000" dirty="0">
                <a:solidFill>
                  <a:srgbClr val="00B0F0"/>
                </a:solidFill>
              </a:rPr>
              <a:t>Souris </a:t>
            </a:r>
            <a:r>
              <a:rPr lang="en-US" sz="2000" dirty="0">
                <a:solidFill>
                  <a:srgbClr val="0070C0"/>
                </a:solidFill>
              </a:rPr>
              <a:t>drummed</a:t>
            </a:r>
            <a:r>
              <a:rPr lang="en-US" sz="2000" dirty="0"/>
              <a:t> </a:t>
            </a:r>
            <a:r>
              <a:rPr lang="en-US" sz="2000" dirty="0">
                <a:solidFill>
                  <a:srgbClr val="7030A0"/>
                </a:solidFill>
              </a:rPr>
              <a:t>calfskin</a:t>
            </a:r>
            <a:r>
              <a:rPr lang="en-US" sz="2000" dirty="0"/>
              <a:t> Celine </a:t>
            </a:r>
            <a:r>
              <a:rPr lang="en-US" sz="2000" dirty="0">
                <a:solidFill>
                  <a:schemeClr val="accent2">
                    <a:lumMod val="75000"/>
                  </a:schemeClr>
                </a:solidFill>
              </a:rPr>
              <a:t>Micro </a:t>
            </a:r>
            <a:r>
              <a:rPr lang="en-US" sz="2000" dirty="0">
                <a:solidFill>
                  <a:schemeClr val="accent6">
                    <a:lumMod val="75000"/>
                  </a:schemeClr>
                </a:solidFill>
              </a:rPr>
              <a:t>Belt bag </a:t>
            </a:r>
            <a:r>
              <a:rPr lang="en-US" sz="2000" dirty="0"/>
              <a:t>with gold-tone hardware, flat top handle, </a:t>
            </a:r>
            <a:r>
              <a:rPr lang="en-US" sz="2000" dirty="0">
                <a:solidFill>
                  <a:srgbClr val="FF3399"/>
                </a:solidFill>
              </a:rPr>
              <a:t>detachable</a:t>
            </a:r>
            <a:r>
              <a:rPr lang="en-US" sz="2000" dirty="0"/>
              <a:t> shoulder strap, </a:t>
            </a:r>
            <a:r>
              <a:rPr lang="en-US" sz="2000" dirty="0">
                <a:solidFill>
                  <a:srgbClr val="FFC000"/>
                </a:solidFill>
              </a:rPr>
              <a:t>foil-stamped logo at front</a:t>
            </a:r>
            <a:r>
              <a:rPr lang="en-US" sz="2000" dirty="0"/>
              <a:t>, zip pocket at back, suede interior, </a:t>
            </a:r>
            <a:r>
              <a:rPr lang="en-US" sz="2000" dirty="0">
                <a:solidFill>
                  <a:srgbClr val="00FF00"/>
                </a:solidFill>
              </a:rPr>
              <a:t>interior slit pocket</a:t>
            </a:r>
            <a:r>
              <a:rPr lang="en-US" sz="2000" dirty="0"/>
              <a:t>, zip closure at top and pull-through closure at front flap. </a:t>
            </a:r>
            <a:r>
              <a:rPr lang="en-US" sz="2000" dirty="0">
                <a:solidFill>
                  <a:srgbClr val="FF3399"/>
                </a:solidFill>
              </a:rPr>
              <a:t>Includes dust bag. </a:t>
            </a:r>
            <a:r>
              <a:rPr lang="en-US" sz="2000" dirty="0">
                <a:solidFill>
                  <a:srgbClr val="000099"/>
                </a:solidFill>
              </a:rPr>
              <a:t>Shop Celine designer bags online at The RealReal.</a:t>
            </a:r>
          </a:p>
        </p:txBody>
      </p:sp>
      <p:sp>
        <p:nvSpPr>
          <p:cNvPr id="13" name="TextBox 12">
            <a:extLst>
              <a:ext uri="{FF2B5EF4-FFF2-40B4-BE49-F238E27FC236}">
                <a16:creationId xmlns:a16="http://schemas.microsoft.com/office/drawing/2014/main" id="{B1FBEB62-705E-43A0-B3C1-7CD57588E079}"/>
              </a:ext>
            </a:extLst>
          </p:cNvPr>
          <p:cNvSpPr txBox="1"/>
          <p:nvPr/>
        </p:nvSpPr>
        <p:spPr>
          <a:xfrm>
            <a:off x="-16391" y="3879685"/>
            <a:ext cx="6188764" cy="923330"/>
          </a:xfrm>
          <a:prstGeom prst="rect">
            <a:avLst/>
          </a:prstGeom>
          <a:noFill/>
        </p:spPr>
        <p:txBody>
          <a:bodyPr wrap="square" rtlCol="0">
            <a:spAutoFit/>
          </a:bodyPr>
          <a:lstStyle/>
          <a:p>
            <a:r>
              <a:rPr lang="en-US" dirty="0">
                <a:solidFill>
                  <a:srgbClr val="7030A0"/>
                </a:solidFill>
              </a:rPr>
              <a:t>Material – calfskin is scarcer (smaller pelts), and therefore more valuable, than cowhide. Its combination of softness and durability makes it ideal for handbags.</a:t>
            </a:r>
          </a:p>
        </p:txBody>
      </p:sp>
      <p:sp>
        <p:nvSpPr>
          <p:cNvPr id="14" name="TextBox 13">
            <a:extLst>
              <a:ext uri="{FF2B5EF4-FFF2-40B4-BE49-F238E27FC236}">
                <a16:creationId xmlns:a16="http://schemas.microsoft.com/office/drawing/2014/main" id="{9CB475A9-2381-46AA-9608-4B7DBEB13A70}"/>
              </a:ext>
            </a:extLst>
          </p:cNvPr>
          <p:cNvSpPr txBox="1"/>
          <p:nvPr/>
        </p:nvSpPr>
        <p:spPr>
          <a:xfrm>
            <a:off x="-3635" y="4705690"/>
            <a:ext cx="6315841" cy="646331"/>
          </a:xfrm>
          <a:prstGeom prst="rect">
            <a:avLst/>
          </a:prstGeom>
          <a:noFill/>
        </p:spPr>
        <p:txBody>
          <a:bodyPr wrap="square" rtlCol="0">
            <a:spAutoFit/>
          </a:bodyPr>
          <a:lstStyle/>
          <a:p>
            <a:r>
              <a:rPr lang="en-US" dirty="0">
                <a:solidFill>
                  <a:schemeClr val="accent2">
                    <a:lumMod val="75000"/>
                  </a:schemeClr>
                </a:solidFill>
              </a:rPr>
              <a:t>Size – a smaller size means a lower price but less storage. “Micro” is a brand signature term.</a:t>
            </a:r>
          </a:p>
        </p:txBody>
      </p:sp>
      <p:sp>
        <p:nvSpPr>
          <p:cNvPr id="15" name="TextBox 14">
            <a:extLst>
              <a:ext uri="{FF2B5EF4-FFF2-40B4-BE49-F238E27FC236}">
                <a16:creationId xmlns:a16="http://schemas.microsoft.com/office/drawing/2014/main" id="{04B2DC10-CF9A-4D3D-A71F-4B8DC8C9E936}"/>
              </a:ext>
            </a:extLst>
          </p:cNvPr>
          <p:cNvSpPr txBox="1"/>
          <p:nvPr/>
        </p:nvSpPr>
        <p:spPr>
          <a:xfrm>
            <a:off x="-3635" y="5281101"/>
            <a:ext cx="6198875" cy="923330"/>
          </a:xfrm>
          <a:prstGeom prst="rect">
            <a:avLst/>
          </a:prstGeom>
          <a:noFill/>
        </p:spPr>
        <p:txBody>
          <a:bodyPr wrap="square" rtlCol="0">
            <a:spAutoFit/>
          </a:bodyPr>
          <a:lstStyle/>
          <a:p>
            <a:r>
              <a:rPr lang="en-US" dirty="0">
                <a:solidFill>
                  <a:schemeClr val="accent6">
                    <a:lumMod val="75000"/>
                  </a:schemeClr>
                </a:solidFill>
              </a:rPr>
              <a:t>Style name – components of brand identity, style names are SEO aids that enhance searchability on a site with millions of products for sale at any given time. </a:t>
            </a:r>
          </a:p>
        </p:txBody>
      </p:sp>
      <p:sp>
        <p:nvSpPr>
          <p:cNvPr id="16" name="TextBox 15">
            <a:extLst>
              <a:ext uri="{FF2B5EF4-FFF2-40B4-BE49-F238E27FC236}">
                <a16:creationId xmlns:a16="http://schemas.microsoft.com/office/drawing/2014/main" id="{842552ED-F70F-48A4-9673-47CDA8B15AF1}"/>
              </a:ext>
            </a:extLst>
          </p:cNvPr>
          <p:cNvSpPr txBox="1"/>
          <p:nvPr/>
        </p:nvSpPr>
        <p:spPr>
          <a:xfrm>
            <a:off x="-26503" y="6165584"/>
            <a:ext cx="6198876" cy="369332"/>
          </a:xfrm>
          <a:prstGeom prst="rect">
            <a:avLst/>
          </a:prstGeom>
          <a:noFill/>
        </p:spPr>
        <p:txBody>
          <a:bodyPr wrap="none" rtlCol="0">
            <a:spAutoFit/>
          </a:bodyPr>
          <a:lstStyle/>
          <a:p>
            <a:r>
              <a:rPr lang="en-US" dirty="0">
                <a:solidFill>
                  <a:srgbClr val="FF3399"/>
                </a:solidFill>
              </a:rPr>
              <a:t>Special functions and collateral enhance value and convenience.</a:t>
            </a:r>
          </a:p>
        </p:txBody>
      </p:sp>
      <p:pic>
        <p:nvPicPr>
          <p:cNvPr id="18" name="Picture 17">
            <a:extLst>
              <a:ext uri="{FF2B5EF4-FFF2-40B4-BE49-F238E27FC236}">
                <a16:creationId xmlns:a16="http://schemas.microsoft.com/office/drawing/2014/main" id="{E31886E3-98C8-456E-9979-0E2BBF70552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445983" y="850376"/>
            <a:ext cx="3449212" cy="3127630"/>
          </a:xfrm>
          <a:prstGeom prst="rect">
            <a:avLst/>
          </a:prstGeom>
        </p:spPr>
      </p:pic>
      <p:pic>
        <p:nvPicPr>
          <p:cNvPr id="19" name="Picture 18">
            <a:extLst>
              <a:ext uri="{FF2B5EF4-FFF2-40B4-BE49-F238E27FC236}">
                <a16:creationId xmlns:a16="http://schemas.microsoft.com/office/drawing/2014/main" id="{F441DFF8-5211-430C-8AFD-93099BB908E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742788" y="61190"/>
            <a:ext cx="3449212" cy="4406089"/>
          </a:xfrm>
          <a:prstGeom prst="rect">
            <a:avLst/>
          </a:prstGeom>
        </p:spPr>
      </p:pic>
      <p:sp>
        <p:nvSpPr>
          <p:cNvPr id="20" name="TextBox 19">
            <a:extLst>
              <a:ext uri="{FF2B5EF4-FFF2-40B4-BE49-F238E27FC236}">
                <a16:creationId xmlns:a16="http://schemas.microsoft.com/office/drawing/2014/main" id="{E1EBD850-6E69-4A55-86E9-EE6DBF289001}"/>
              </a:ext>
            </a:extLst>
          </p:cNvPr>
          <p:cNvSpPr txBox="1"/>
          <p:nvPr/>
        </p:nvSpPr>
        <p:spPr>
          <a:xfrm>
            <a:off x="6200196" y="3949742"/>
            <a:ext cx="2192588" cy="369332"/>
          </a:xfrm>
          <a:prstGeom prst="rect">
            <a:avLst/>
          </a:prstGeom>
          <a:noFill/>
        </p:spPr>
        <p:txBody>
          <a:bodyPr wrap="none" rtlCol="0">
            <a:spAutoFit/>
          </a:bodyPr>
          <a:lstStyle/>
          <a:p>
            <a:r>
              <a:rPr lang="en-US" dirty="0">
                <a:solidFill>
                  <a:srgbClr val="000099"/>
                </a:solidFill>
              </a:rPr>
              <a:t>SEO meta description</a:t>
            </a:r>
          </a:p>
        </p:txBody>
      </p:sp>
      <p:sp>
        <p:nvSpPr>
          <p:cNvPr id="21" name="TextBox 20">
            <a:extLst>
              <a:ext uri="{FF2B5EF4-FFF2-40B4-BE49-F238E27FC236}">
                <a16:creationId xmlns:a16="http://schemas.microsoft.com/office/drawing/2014/main" id="{FF429A99-9916-4485-AAA1-E432880D70FF}"/>
              </a:ext>
            </a:extLst>
          </p:cNvPr>
          <p:cNvSpPr txBox="1"/>
          <p:nvPr/>
        </p:nvSpPr>
        <p:spPr>
          <a:xfrm>
            <a:off x="11009409" y="0"/>
            <a:ext cx="1156086" cy="369332"/>
          </a:xfrm>
          <a:prstGeom prst="rect">
            <a:avLst/>
          </a:prstGeom>
          <a:noFill/>
        </p:spPr>
        <p:txBody>
          <a:bodyPr wrap="none" rtlCol="0">
            <a:spAutoFit/>
          </a:bodyPr>
          <a:lstStyle/>
          <a:p>
            <a:r>
              <a:rPr lang="en-US" dirty="0"/>
              <a:t> CEL84210</a:t>
            </a:r>
          </a:p>
        </p:txBody>
      </p:sp>
      <p:sp>
        <p:nvSpPr>
          <p:cNvPr id="22" name="TextBox 21">
            <a:extLst>
              <a:ext uri="{FF2B5EF4-FFF2-40B4-BE49-F238E27FC236}">
                <a16:creationId xmlns:a16="http://schemas.microsoft.com/office/drawing/2014/main" id="{DF8CCA22-BFC1-45DB-8D01-3C8BF2928E5E}"/>
              </a:ext>
            </a:extLst>
          </p:cNvPr>
          <p:cNvSpPr txBox="1"/>
          <p:nvPr/>
        </p:nvSpPr>
        <p:spPr>
          <a:xfrm>
            <a:off x="-51202" y="6488668"/>
            <a:ext cx="4868769" cy="369332"/>
          </a:xfrm>
          <a:prstGeom prst="rect">
            <a:avLst/>
          </a:prstGeom>
          <a:noFill/>
        </p:spPr>
        <p:txBody>
          <a:bodyPr wrap="none" rtlCol="0">
            <a:spAutoFit/>
          </a:bodyPr>
          <a:lstStyle/>
          <a:p>
            <a:r>
              <a:rPr lang="en-US" dirty="0">
                <a:solidFill>
                  <a:srgbClr val="FFC000"/>
                </a:solidFill>
              </a:rPr>
              <a:t>The logo is the greatest value driver for handbags.</a:t>
            </a:r>
          </a:p>
        </p:txBody>
      </p:sp>
      <p:sp>
        <p:nvSpPr>
          <p:cNvPr id="23" name="TextBox 22">
            <a:extLst>
              <a:ext uri="{FF2B5EF4-FFF2-40B4-BE49-F238E27FC236}">
                <a16:creationId xmlns:a16="http://schemas.microsoft.com/office/drawing/2014/main" id="{CCCCCC11-8C88-48F2-8568-FEA1A8CE9230}"/>
              </a:ext>
            </a:extLst>
          </p:cNvPr>
          <p:cNvSpPr txBox="1"/>
          <p:nvPr/>
        </p:nvSpPr>
        <p:spPr>
          <a:xfrm>
            <a:off x="5042027" y="9475"/>
            <a:ext cx="4030491" cy="923330"/>
          </a:xfrm>
          <a:prstGeom prst="rect">
            <a:avLst/>
          </a:prstGeom>
          <a:noFill/>
        </p:spPr>
        <p:txBody>
          <a:bodyPr wrap="square" rtlCol="0">
            <a:spAutoFit/>
          </a:bodyPr>
          <a:lstStyle/>
          <a:p>
            <a:r>
              <a:rPr lang="en-US" dirty="0">
                <a:solidFill>
                  <a:srgbClr val="00FF00"/>
                </a:solidFill>
              </a:rPr>
              <a:t>Interior features are the most crucial to product copy because they are not apparent in the photography.</a:t>
            </a:r>
          </a:p>
        </p:txBody>
      </p:sp>
      <p:sp>
        <p:nvSpPr>
          <p:cNvPr id="24" name="TextBox 23">
            <a:extLst>
              <a:ext uri="{FF2B5EF4-FFF2-40B4-BE49-F238E27FC236}">
                <a16:creationId xmlns:a16="http://schemas.microsoft.com/office/drawing/2014/main" id="{E9C3DD92-6786-4C4E-8FC4-D5C1EA17AA61}"/>
              </a:ext>
            </a:extLst>
          </p:cNvPr>
          <p:cNvSpPr txBox="1"/>
          <p:nvPr/>
        </p:nvSpPr>
        <p:spPr>
          <a:xfrm>
            <a:off x="-3635" y="3047570"/>
            <a:ext cx="5914104" cy="369332"/>
          </a:xfrm>
          <a:prstGeom prst="rect">
            <a:avLst/>
          </a:prstGeom>
          <a:noFill/>
        </p:spPr>
        <p:txBody>
          <a:bodyPr wrap="square" rtlCol="0">
            <a:spAutoFit/>
          </a:bodyPr>
          <a:lstStyle/>
          <a:p>
            <a:r>
              <a:rPr lang="en-US" dirty="0">
                <a:solidFill>
                  <a:srgbClr val="00B0F0"/>
                </a:solidFill>
              </a:rPr>
              <a:t>Brand signature – color specific to Celine. “Mouse” in French.</a:t>
            </a:r>
          </a:p>
        </p:txBody>
      </p:sp>
    </p:spTree>
    <p:extLst>
      <p:ext uri="{BB962C8B-B14F-4D97-AF65-F5344CB8AC3E}">
        <p14:creationId xmlns:p14="http://schemas.microsoft.com/office/powerpoint/2010/main" val="1959614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CA4145C-1536-4371-94B8-C1512D7A0E5A}"/>
              </a:ext>
            </a:extLst>
          </p:cNvPr>
          <p:cNvSpPr txBox="1"/>
          <p:nvPr/>
        </p:nvSpPr>
        <p:spPr>
          <a:xfrm>
            <a:off x="6583544" y="4296435"/>
            <a:ext cx="5593715" cy="2585323"/>
          </a:xfrm>
          <a:prstGeom prst="rect">
            <a:avLst/>
          </a:prstGeom>
          <a:solidFill>
            <a:schemeClr val="bg1"/>
          </a:solidFill>
          <a:ln>
            <a:solidFill>
              <a:schemeClr val="tx1"/>
            </a:solidFill>
          </a:ln>
        </p:spPr>
        <p:txBody>
          <a:bodyPr wrap="square" rtlCol="0">
            <a:spAutoFit/>
          </a:bodyPr>
          <a:lstStyle/>
          <a:p>
            <a:r>
              <a:rPr lang="en-US" dirty="0"/>
              <a:t>Gucci 2017 Lilith Bag</a:t>
            </a:r>
          </a:p>
          <a:p>
            <a:r>
              <a:rPr lang="en-US" dirty="0">
                <a:solidFill>
                  <a:srgbClr val="FF0000"/>
                </a:solidFill>
              </a:rPr>
              <a:t>From the Resort 2017 Collection.</a:t>
            </a:r>
            <a:r>
              <a:rPr lang="en-US" dirty="0"/>
              <a:t> Black and multicolor leather Gucci </a:t>
            </a:r>
            <a:r>
              <a:rPr lang="en-US" dirty="0">
                <a:solidFill>
                  <a:srgbClr val="FFC000"/>
                </a:solidFill>
              </a:rPr>
              <a:t>Lilith</a:t>
            </a:r>
            <a:r>
              <a:rPr lang="en-US" dirty="0"/>
              <a:t> handle bag with </a:t>
            </a:r>
            <a:r>
              <a:rPr lang="en-US" dirty="0">
                <a:solidFill>
                  <a:srgbClr val="00B050"/>
                </a:solidFill>
              </a:rPr>
              <a:t>antiqued</a:t>
            </a:r>
            <a:r>
              <a:rPr lang="en-US" dirty="0"/>
              <a:t> silver-tone hardware, </a:t>
            </a:r>
            <a:r>
              <a:rPr lang="en-US" dirty="0">
                <a:solidFill>
                  <a:srgbClr val="00B0F0"/>
                </a:solidFill>
              </a:rPr>
              <a:t>bamboo</a:t>
            </a:r>
            <a:r>
              <a:rPr lang="en-US" dirty="0"/>
              <a:t> top handle, </a:t>
            </a:r>
            <a:r>
              <a:rPr lang="en-US" dirty="0">
                <a:solidFill>
                  <a:srgbClr val="0070C0"/>
                </a:solidFill>
              </a:rPr>
              <a:t>detachable</a:t>
            </a:r>
            <a:r>
              <a:rPr lang="en-US" dirty="0"/>
              <a:t> flat shoulder strap, exterior slit pocket, </a:t>
            </a:r>
            <a:r>
              <a:rPr lang="en-US" dirty="0">
                <a:solidFill>
                  <a:srgbClr val="7030A0"/>
                </a:solidFill>
              </a:rPr>
              <a:t>snakeskin</a:t>
            </a:r>
            <a:r>
              <a:rPr lang="en-US" dirty="0"/>
              <a:t> trim at front flap, mauve leather lining, </a:t>
            </a:r>
            <a:r>
              <a:rPr lang="en-US" dirty="0">
                <a:solidFill>
                  <a:srgbClr val="FF3399"/>
                </a:solidFill>
              </a:rPr>
              <a:t>interior zip pocket, dual card slots </a:t>
            </a:r>
            <a:r>
              <a:rPr lang="en-US" dirty="0"/>
              <a:t>and </a:t>
            </a:r>
            <a:r>
              <a:rPr lang="en-US" dirty="0">
                <a:solidFill>
                  <a:srgbClr val="000099"/>
                </a:solidFill>
              </a:rPr>
              <a:t>Kingsnake</a:t>
            </a:r>
            <a:r>
              <a:rPr lang="en-US" dirty="0"/>
              <a:t> push-lock closure featuring </a:t>
            </a:r>
            <a:r>
              <a:rPr lang="en-US" dirty="0">
                <a:solidFill>
                  <a:srgbClr val="663300"/>
                </a:solidFill>
              </a:rPr>
              <a:t>crystal</a:t>
            </a:r>
            <a:r>
              <a:rPr lang="en-US" dirty="0"/>
              <a:t> </a:t>
            </a:r>
            <a:r>
              <a:rPr lang="en-US" dirty="0">
                <a:solidFill>
                  <a:srgbClr val="FF0066"/>
                </a:solidFill>
              </a:rPr>
              <a:t>eyes</a:t>
            </a:r>
            <a:r>
              <a:rPr lang="en-US" dirty="0"/>
              <a:t> at flap. </a:t>
            </a:r>
            <a:r>
              <a:rPr lang="en-US" dirty="0">
                <a:solidFill>
                  <a:srgbClr val="0070C0"/>
                </a:solidFill>
              </a:rPr>
              <a:t>Includes tags and dust bag. </a:t>
            </a:r>
            <a:r>
              <a:rPr lang="en-US" dirty="0">
                <a:solidFill>
                  <a:srgbClr val="00FF00"/>
                </a:solidFill>
              </a:rPr>
              <a:t>Shop Gucci consignment handbags at The RealReal. </a:t>
            </a:r>
            <a:endParaRPr lang="en-US" dirty="0">
              <a:solidFill>
                <a:schemeClr val="bg1">
                  <a:lumMod val="50000"/>
                </a:schemeClr>
              </a:solidFill>
            </a:endParaRPr>
          </a:p>
        </p:txBody>
      </p:sp>
      <p:sp>
        <p:nvSpPr>
          <p:cNvPr id="13" name="TextBox 12">
            <a:extLst>
              <a:ext uri="{FF2B5EF4-FFF2-40B4-BE49-F238E27FC236}">
                <a16:creationId xmlns:a16="http://schemas.microsoft.com/office/drawing/2014/main" id="{A489D52C-BEB4-482E-8FBC-D1B07F1B1768}"/>
              </a:ext>
            </a:extLst>
          </p:cNvPr>
          <p:cNvSpPr txBox="1"/>
          <p:nvPr/>
        </p:nvSpPr>
        <p:spPr>
          <a:xfrm>
            <a:off x="-26217" y="3852658"/>
            <a:ext cx="5948251" cy="923330"/>
          </a:xfrm>
          <a:prstGeom prst="rect">
            <a:avLst/>
          </a:prstGeom>
          <a:noFill/>
        </p:spPr>
        <p:txBody>
          <a:bodyPr wrap="square" rtlCol="0">
            <a:spAutoFit/>
          </a:bodyPr>
          <a:lstStyle/>
          <a:p>
            <a:r>
              <a:rPr lang="en-US" dirty="0">
                <a:solidFill>
                  <a:srgbClr val="7030A0"/>
                </a:solidFill>
              </a:rPr>
              <a:t>Materials – snakeskin is harder to obtain, and therefore more valuable,  than the leather of traditional farm animals like cows, sheep, goats and pigs.</a:t>
            </a:r>
          </a:p>
        </p:txBody>
      </p:sp>
      <p:sp>
        <p:nvSpPr>
          <p:cNvPr id="14" name="TextBox 13">
            <a:extLst>
              <a:ext uri="{FF2B5EF4-FFF2-40B4-BE49-F238E27FC236}">
                <a16:creationId xmlns:a16="http://schemas.microsoft.com/office/drawing/2014/main" id="{A4629EB0-5FCC-4362-B36A-14366D397B1C}"/>
              </a:ext>
            </a:extLst>
          </p:cNvPr>
          <p:cNvSpPr txBox="1"/>
          <p:nvPr/>
        </p:nvSpPr>
        <p:spPr>
          <a:xfrm>
            <a:off x="-22289" y="4632180"/>
            <a:ext cx="6643391" cy="646331"/>
          </a:xfrm>
          <a:prstGeom prst="rect">
            <a:avLst/>
          </a:prstGeom>
          <a:noFill/>
        </p:spPr>
        <p:txBody>
          <a:bodyPr wrap="square" rtlCol="0">
            <a:spAutoFit/>
          </a:bodyPr>
          <a:lstStyle/>
          <a:p>
            <a:r>
              <a:rPr lang="en-US" dirty="0">
                <a:solidFill>
                  <a:srgbClr val="FF3399"/>
                </a:solidFill>
              </a:rPr>
              <a:t>Interior features are the most crucial to product copy because they are not apparent in the photography.</a:t>
            </a:r>
          </a:p>
        </p:txBody>
      </p:sp>
      <p:sp>
        <p:nvSpPr>
          <p:cNvPr id="15" name="TextBox 14">
            <a:extLst>
              <a:ext uri="{FF2B5EF4-FFF2-40B4-BE49-F238E27FC236}">
                <a16:creationId xmlns:a16="http://schemas.microsoft.com/office/drawing/2014/main" id="{D8AFBBDF-14D1-4C93-BA28-3AB551E2F7E3}"/>
              </a:ext>
            </a:extLst>
          </p:cNvPr>
          <p:cNvSpPr txBox="1"/>
          <p:nvPr/>
        </p:nvSpPr>
        <p:spPr>
          <a:xfrm>
            <a:off x="-41369" y="5146849"/>
            <a:ext cx="6651233" cy="923330"/>
          </a:xfrm>
          <a:prstGeom prst="rect">
            <a:avLst/>
          </a:prstGeom>
          <a:noFill/>
        </p:spPr>
        <p:txBody>
          <a:bodyPr wrap="square" rtlCol="0">
            <a:spAutoFit/>
          </a:bodyPr>
          <a:lstStyle/>
          <a:p>
            <a:r>
              <a:rPr lang="en-US" dirty="0">
                <a:solidFill>
                  <a:srgbClr val="000099"/>
                </a:solidFill>
              </a:rPr>
              <a:t>Brand signature – with a natural habitat ranging from southern Canada to southern Ecuador, the kingsnake is a recurring motif from recent collections.</a:t>
            </a:r>
          </a:p>
        </p:txBody>
      </p:sp>
      <p:pic>
        <p:nvPicPr>
          <p:cNvPr id="16" name="Picture 15">
            <a:extLst>
              <a:ext uri="{FF2B5EF4-FFF2-40B4-BE49-F238E27FC236}">
                <a16:creationId xmlns:a16="http://schemas.microsoft.com/office/drawing/2014/main" id="{CC4D898F-5A21-4DFF-97A5-6EAF8B56215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902633" y="-3976"/>
            <a:ext cx="3456121" cy="4234782"/>
          </a:xfrm>
          <a:prstGeom prst="rect">
            <a:avLst/>
          </a:prstGeom>
        </p:spPr>
      </p:pic>
      <p:sp>
        <p:nvSpPr>
          <p:cNvPr id="17" name="TextBox 16">
            <a:extLst>
              <a:ext uri="{FF2B5EF4-FFF2-40B4-BE49-F238E27FC236}">
                <a16:creationId xmlns:a16="http://schemas.microsoft.com/office/drawing/2014/main" id="{BDC5D4B6-7E1B-44D8-9F8C-3349DEFCD623}"/>
              </a:ext>
            </a:extLst>
          </p:cNvPr>
          <p:cNvSpPr txBox="1"/>
          <p:nvPr/>
        </p:nvSpPr>
        <p:spPr>
          <a:xfrm>
            <a:off x="13251" y="0"/>
            <a:ext cx="6891132" cy="1200329"/>
          </a:xfrm>
          <a:prstGeom prst="rect">
            <a:avLst/>
          </a:prstGeom>
          <a:noFill/>
        </p:spPr>
        <p:txBody>
          <a:bodyPr wrap="square" rtlCol="0">
            <a:spAutoFit/>
          </a:bodyPr>
          <a:lstStyle/>
          <a:p>
            <a:r>
              <a:rPr lang="en-US" dirty="0">
                <a:solidFill>
                  <a:srgbClr val="FF0000"/>
                </a:solidFill>
              </a:rPr>
              <a:t>Recency (especially within the past 3 years) adds value to pre-owned products. Citing the seasonal collection places the item within the context of that collection’s themes and inspirations and the overall brand history.</a:t>
            </a:r>
          </a:p>
        </p:txBody>
      </p:sp>
      <p:sp>
        <p:nvSpPr>
          <p:cNvPr id="18" name="TextBox 17">
            <a:extLst>
              <a:ext uri="{FF2B5EF4-FFF2-40B4-BE49-F238E27FC236}">
                <a16:creationId xmlns:a16="http://schemas.microsoft.com/office/drawing/2014/main" id="{2C7FAA98-C24D-41B5-834D-373AE436B05F}"/>
              </a:ext>
            </a:extLst>
          </p:cNvPr>
          <p:cNvSpPr txBox="1"/>
          <p:nvPr/>
        </p:nvSpPr>
        <p:spPr>
          <a:xfrm>
            <a:off x="0" y="1037924"/>
            <a:ext cx="6373505" cy="923330"/>
          </a:xfrm>
          <a:prstGeom prst="rect">
            <a:avLst/>
          </a:prstGeom>
          <a:noFill/>
        </p:spPr>
        <p:txBody>
          <a:bodyPr wrap="square" rtlCol="0">
            <a:spAutoFit/>
          </a:bodyPr>
          <a:lstStyle/>
          <a:p>
            <a:r>
              <a:rPr lang="en-US" dirty="0">
                <a:solidFill>
                  <a:srgbClr val="FFC000"/>
                </a:solidFill>
              </a:rPr>
              <a:t>Style name – components of brand identity, style names are SEO aids that enhance searchability on a site with millions of products for sale at any given time. </a:t>
            </a:r>
          </a:p>
        </p:txBody>
      </p:sp>
      <p:sp>
        <p:nvSpPr>
          <p:cNvPr id="19" name="TextBox 18">
            <a:extLst>
              <a:ext uri="{FF2B5EF4-FFF2-40B4-BE49-F238E27FC236}">
                <a16:creationId xmlns:a16="http://schemas.microsoft.com/office/drawing/2014/main" id="{332EBC76-71D9-42E6-BDDF-478072933AFA}"/>
              </a:ext>
            </a:extLst>
          </p:cNvPr>
          <p:cNvSpPr txBox="1"/>
          <p:nvPr/>
        </p:nvSpPr>
        <p:spPr>
          <a:xfrm flipH="1">
            <a:off x="-10059" y="1895423"/>
            <a:ext cx="6078964" cy="923330"/>
          </a:xfrm>
          <a:prstGeom prst="rect">
            <a:avLst/>
          </a:prstGeom>
          <a:noFill/>
        </p:spPr>
        <p:txBody>
          <a:bodyPr wrap="square" rtlCol="0">
            <a:spAutoFit/>
          </a:bodyPr>
          <a:lstStyle/>
          <a:p>
            <a:r>
              <a:rPr lang="en-US" dirty="0">
                <a:solidFill>
                  <a:srgbClr val="00B050"/>
                </a:solidFill>
              </a:rPr>
              <a:t>Terminology – an antique finish is a process applied to metal or wood to give it a distressed, aged look, that can be achieved by rubbing the surface with sandpaper or steel wool.</a:t>
            </a:r>
          </a:p>
        </p:txBody>
      </p:sp>
      <p:sp>
        <p:nvSpPr>
          <p:cNvPr id="20" name="TextBox 19">
            <a:extLst>
              <a:ext uri="{FF2B5EF4-FFF2-40B4-BE49-F238E27FC236}">
                <a16:creationId xmlns:a16="http://schemas.microsoft.com/office/drawing/2014/main" id="{79AD3A96-BD5F-4175-AFAA-F180E5599196}"/>
              </a:ext>
            </a:extLst>
          </p:cNvPr>
          <p:cNvSpPr txBox="1"/>
          <p:nvPr/>
        </p:nvSpPr>
        <p:spPr>
          <a:xfrm>
            <a:off x="-49964" y="3563182"/>
            <a:ext cx="6300176" cy="369332"/>
          </a:xfrm>
          <a:prstGeom prst="rect">
            <a:avLst/>
          </a:prstGeom>
          <a:noFill/>
        </p:spPr>
        <p:txBody>
          <a:bodyPr wrap="square" rtlCol="0">
            <a:spAutoFit/>
          </a:bodyPr>
          <a:lstStyle/>
          <a:p>
            <a:r>
              <a:rPr lang="en-US" dirty="0">
                <a:solidFill>
                  <a:srgbClr val="0070C0"/>
                </a:solidFill>
              </a:rPr>
              <a:t>Special functions and collateral enhance value and convenience.</a:t>
            </a:r>
          </a:p>
        </p:txBody>
      </p:sp>
      <p:sp>
        <p:nvSpPr>
          <p:cNvPr id="21" name="TextBox 20">
            <a:extLst>
              <a:ext uri="{FF2B5EF4-FFF2-40B4-BE49-F238E27FC236}">
                <a16:creationId xmlns:a16="http://schemas.microsoft.com/office/drawing/2014/main" id="{F010CB21-0B1A-492E-9D3A-5892979BCE9E}"/>
              </a:ext>
            </a:extLst>
          </p:cNvPr>
          <p:cNvSpPr txBox="1"/>
          <p:nvPr/>
        </p:nvSpPr>
        <p:spPr>
          <a:xfrm>
            <a:off x="-22289" y="6488668"/>
            <a:ext cx="2192588" cy="369332"/>
          </a:xfrm>
          <a:prstGeom prst="rect">
            <a:avLst/>
          </a:prstGeom>
          <a:noFill/>
        </p:spPr>
        <p:txBody>
          <a:bodyPr wrap="none" rtlCol="0">
            <a:spAutoFit/>
          </a:bodyPr>
          <a:lstStyle/>
          <a:p>
            <a:r>
              <a:rPr lang="en-US" dirty="0">
                <a:solidFill>
                  <a:srgbClr val="00FF00"/>
                </a:solidFill>
              </a:rPr>
              <a:t>SEO meta description</a:t>
            </a:r>
          </a:p>
        </p:txBody>
      </p:sp>
      <p:sp>
        <p:nvSpPr>
          <p:cNvPr id="22" name="TextBox 21">
            <a:extLst>
              <a:ext uri="{FF2B5EF4-FFF2-40B4-BE49-F238E27FC236}">
                <a16:creationId xmlns:a16="http://schemas.microsoft.com/office/drawing/2014/main" id="{220A8E2B-8DA9-4B77-A74F-C7DE27B90DC2}"/>
              </a:ext>
            </a:extLst>
          </p:cNvPr>
          <p:cNvSpPr txBox="1"/>
          <p:nvPr/>
        </p:nvSpPr>
        <p:spPr>
          <a:xfrm>
            <a:off x="-41369" y="5938517"/>
            <a:ext cx="6622698" cy="646331"/>
          </a:xfrm>
          <a:prstGeom prst="rect">
            <a:avLst/>
          </a:prstGeom>
          <a:noFill/>
        </p:spPr>
        <p:txBody>
          <a:bodyPr wrap="square" rtlCol="0">
            <a:spAutoFit/>
          </a:bodyPr>
          <a:lstStyle/>
          <a:p>
            <a:r>
              <a:rPr lang="en-US" dirty="0">
                <a:solidFill>
                  <a:srgbClr val="FF0066"/>
                </a:solidFill>
              </a:rPr>
              <a:t>Eyes – transcends the language of product specs to animate the character of the kingsnake.</a:t>
            </a:r>
          </a:p>
        </p:txBody>
      </p:sp>
      <p:pic>
        <p:nvPicPr>
          <p:cNvPr id="2" name="Picture 1">
            <a:extLst>
              <a:ext uri="{FF2B5EF4-FFF2-40B4-BE49-F238E27FC236}">
                <a16:creationId xmlns:a16="http://schemas.microsoft.com/office/drawing/2014/main" id="{13CEF6E8-87F2-4398-8D8B-9D63E02CB0BA}"/>
              </a:ext>
            </a:extLst>
          </p:cNvPr>
          <p:cNvPicPr>
            <a:picLocks noChangeAspect="1"/>
          </p:cNvPicPr>
          <p:nvPr/>
        </p:nvPicPr>
        <p:blipFill rotWithShape="1">
          <a:blip r:embed="rId3"/>
          <a:srcRect l="62181" t="14444" r="12391" b="30618"/>
          <a:stretch/>
        </p:blipFill>
        <p:spPr>
          <a:xfrm>
            <a:off x="9091877" y="-3976"/>
            <a:ext cx="3100123" cy="3765778"/>
          </a:xfrm>
          <a:prstGeom prst="rect">
            <a:avLst/>
          </a:prstGeom>
        </p:spPr>
      </p:pic>
      <p:sp>
        <p:nvSpPr>
          <p:cNvPr id="23" name="TextBox 22">
            <a:extLst>
              <a:ext uri="{FF2B5EF4-FFF2-40B4-BE49-F238E27FC236}">
                <a16:creationId xmlns:a16="http://schemas.microsoft.com/office/drawing/2014/main" id="{3F328C00-2CF9-4831-BC38-9EEAED3BA20B}"/>
              </a:ext>
            </a:extLst>
          </p:cNvPr>
          <p:cNvSpPr txBox="1"/>
          <p:nvPr/>
        </p:nvSpPr>
        <p:spPr>
          <a:xfrm>
            <a:off x="10870240" y="0"/>
            <a:ext cx="1303562" cy="369332"/>
          </a:xfrm>
          <a:prstGeom prst="rect">
            <a:avLst/>
          </a:prstGeom>
          <a:noFill/>
        </p:spPr>
        <p:txBody>
          <a:bodyPr wrap="none" rtlCol="0">
            <a:spAutoFit/>
          </a:bodyPr>
          <a:lstStyle/>
          <a:p>
            <a:r>
              <a:rPr lang="en-US" dirty="0"/>
              <a:t>GUC282501</a:t>
            </a:r>
          </a:p>
        </p:txBody>
      </p:sp>
      <p:sp>
        <p:nvSpPr>
          <p:cNvPr id="24" name="TextBox 23">
            <a:extLst>
              <a:ext uri="{FF2B5EF4-FFF2-40B4-BE49-F238E27FC236}">
                <a16:creationId xmlns:a16="http://schemas.microsoft.com/office/drawing/2014/main" id="{FF2EE617-7563-4A7B-B1A9-37A50281834B}"/>
              </a:ext>
            </a:extLst>
          </p:cNvPr>
          <p:cNvSpPr txBox="1"/>
          <p:nvPr/>
        </p:nvSpPr>
        <p:spPr>
          <a:xfrm>
            <a:off x="0" y="2707002"/>
            <a:ext cx="5948251" cy="923330"/>
          </a:xfrm>
          <a:prstGeom prst="rect">
            <a:avLst/>
          </a:prstGeom>
          <a:noFill/>
        </p:spPr>
        <p:txBody>
          <a:bodyPr wrap="square" rtlCol="0">
            <a:spAutoFit/>
          </a:bodyPr>
          <a:lstStyle/>
          <a:p>
            <a:r>
              <a:rPr lang="en-US" dirty="0">
                <a:solidFill>
                  <a:srgbClr val="00B0F0"/>
                </a:solidFill>
              </a:rPr>
              <a:t>Brand signature – whether used as a handbag handle, a small adornment, or a repeated motif in a print, bamboo communicates the Gucci brand identity.</a:t>
            </a:r>
          </a:p>
        </p:txBody>
      </p:sp>
    </p:spTree>
    <p:extLst>
      <p:ext uri="{BB962C8B-B14F-4D97-AF65-F5344CB8AC3E}">
        <p14:creationId xmlns:p14="http://schemas.microsoft.com/office/powerpoint/2010/main" val="2550255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F216838-872F-4486-A7A0-C058EBAFAD4F}"/>
              </a:ext>
            </a:extLst>
          </p:cNvPr>
          <p:cNvSpPr txBox="1"/>
          <p:nvPr/>
        </p:nvSpPr>
        <p:spPr>
          <a:xfrm>
            <a:off x="5364214" y="5122586"/>
            <a:ext cx="6827785" cy="1754326"/>
          </a:xfrm>
          <a:prstGeom prst="rect">
            <a:avLst/>
          </a:prstGeom>
          <a:solidFill>
            <a:schemeClr val="bg1"/>
          </a:solidFill>
          <a:ln>
            <a:solidFill>
              <a:schemeClr val="tx1"/>
            </a:solidFill>
          </a:ln>
        </p:spPr>
        <p:txBody>
          <a:bodyPr wrap="square" rtlCol="0">
            <a:spAutoFit/>
          </a:bodyPr>
          <a:lstStyle/>
          <a:p>
            <a:r>
              <a:rPr lang="en-US" dirty="0"/>
              <a:t>Gucci GG Crystal Bardot Bag</a:t>
            </a:r>
          </a:p>
          <a:p>
            <a:r>
              <a:rPr lang="en-US" dirty="0"/>
              <a:t>Tan and brown </a:t>
            </a:r>
            <a:r>
              <a:rPr lang="en-US" dirty="0">
                <a:solidFill>
                  <a:srgbClr val="FF0000"/>
                </a:solidFill>
              </a:rPr>
              <a:t>GG Crystal </a:t>
            </a:r>
            <a:r>
              <a:rPr lang="en-US" dirty="0">
                <a:solidFill>
                  <a:srgbClr val="00B050"/>
                </a:solidFill>
              </a:rPr>
              <a:t>coated canvas </a:t>
            </a:r>
            <a:r>
              <a:rPr lang="en-US" dirty="0"/>
              <a:t>Gucci </a:t>
            </a:r>
            <a:r>
              <a:rPr lang="en-US" dirty="0">
                <a:solidFill>
                  <a:srgbClr val="00B0F0"/>
                </a:solidFill>
              </a:rPr>
              <a:t>Bardot</a:t>
            </a:r>
            <a:r>
              <a:rPr lang="en-US" dirty="0"/>
              <a:t> bag with gold-tone hardware, dual rolled top handles, walnut leather trim featuring tan contrast stitching throughout, chocolate woven lining, </a:t>
            </a:r>
            <a:r>
              <a:rPr lang="en-US" dirty="0">
                <a:solidFill>
                  <a:srgbClr val="7030A0"/>
                </a:solidFill>
              </a:rPr>
              <a:t>single interior pocket</a:t>
            </a:r>
            <a:r>
              <a:rPr lang="en-US" dirty="0"/>
              <a:t> and </a:t>
            </a:r>
            <a:r>
              <a:rPr lang="en-US" dirty="0">
                <a:solidFill>
                  <a:srgbClr val="FF3399"/>
                </a:solidFill>
              </a:rPr>
              <a:t>lobster clasp closure </a:t>
            </a:r>
            <a:r>
              <a:rPr lang="en-US" dirty="0"/>
              <a:t>at front. </a:t>
            </a:r>
            <a:r>
              <a:rPr lang="en-US" dirty="0">
                <a:solidFill>
                  <a:srgbClr val="00FF00"/>
                </a:solidFill>
              </a:rPr>
              <a:t>Includes tags and dust bag. </a:t>
            </a:r>
            <a:r>
              <a:rPr lang="en-US" dirty="0">
                <a:solidFill>
                  <a:srgbClr val="FF0066"/>
                </a:solidFill>
              </a:rPr>
              <a:t>Shop Gucci new and pre-owned handbags at The RealReal.</a:t>
            </a:r>
          </a:p>
        </p:txBody>
      </p:sp>
      <p:pic>
        <p:nvPicPr>
          <p:cNvPr id="8" name="Picture 7">
            <a:extLst>
              <a:ext uri="{FF2B5EF4-FFF2-40B4-BE49-F238E27FC236}">
                <a16:creationId xmlns:a16="http://schemas.microsoft.com/office/drawing/2014/main" id="{495C4BFE-18CE-4BCD-81BF-59AC2F4DBF3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969565" y="0"/>
            <a:ext cx="7222436" cy="4579559"/>
          </a:xfrm>
          <a:prstGeom prst="rect">
            <a:avLst/>
          </a:prstGeom>
        </p:spPr>
      </p:pic>
      <p:sp>
        <p:nvSpPr>
          <p:cNvPr id="9" name="TextBox 8">
            <a:extLst>
              <a:ext uri="{FF2B5EF4-FFF2-40B4-BE49-F238E27FC236}">
                <a16:creationId xmlns:a16="http://schemas.microsoft.com/office/drawing/2014/main" id="{E69B4891-B051-432A-80AB-C521E2BDF670}"/>
              </a:ext>
            </a:extLst>
          </p:cNvPr>
          <p:cNvSpPr txBox="1"/>
          <p:nvPr/>
        </p:nvSpPr>
        <p:spPr>
          <a:xfrm>
            <a:off x="-13204" y="1104490"/>
            <a:ext cx="5377419" cy="923330"/>
          </a:xfrm>
          <a:prstGeom prst="rect">
            <a:avLst/>
          </a:prstGeom>
          <a:noFill/>
        </p:spPr>
        <p:txBody>
          <a:bodyPr wrap="square" rtlCol="0">
            <a:spAutoFit/>
          </a:bodyPr>
          <a:lstStyle/>
          <a:p>
            <a:r>
              <a:rPr lang="en-US" dirty="0">
                <a:solidFill>
                  <a:srgbClr val="00B050"/>
                </a:solidFill>
              </a:rPr>
              <a:t>Material --  coated canvas is cotton canvas coated with polyvinyl chloride (PVC), creating a smoother texture and slightly glossier appearance.    </a:t>
            </a:r>
          </a:p>
        </p:txBody>
      </p:sp>
      <p:sp>
        <p:nvSpPr>
          <p:cNvPr id="10" name="TextBox 9">
            <a:extLst>
              <a:ext uri="{FF2B5EF4-FFF2-40B4-BE49-F238E27FC236}">
                <a16:creationId xmlns:a16="http://schemas.microsoft.com/office/drawing/2014/main" id="{D8D0E317-5DE5-407F-9EFF-940B6C8AA5D0}"/>
              </a:ext>
            </a:extLst>
          </p:cNvPr>
          <p:cNvSpPr txBox="1"/>
          <p:nvPr/>
        </p:nvSpPr>
        <p:spPr>
          <a:xfrm>
            <a:off x="0" y="-2848"/>
            <a:ext cx="5377419" cy="923330"/>
          </a:xfrm>
          <a:prstGeom prst="rect">
            <a:avLst/>
          </a:prstGeom>
          <a:noFill/>
        </p:spPr>
        <p:txBody>
          <a:bodyPr wrap="square" rtlCol="0">
            <a:spAutoFit/>
          </a:bodyPr>
          <a:lstStyle/>
          <a:p>
            <a:r>
              <a:rPr lang="en-US" dirty="0">
                <a:solidFill>
                  <a:srgbClr val="FF0000"/>
                </a:solidFill>
              </a:rPr>
              <a:t>Brand signature – GG Crystal is the Gucci brand’s official term for its rhomboid monogram logo pattern when applied to coated canvas with a patent sheen.</a:t>
            </a:r>
            <a:r>
              <a:rPr lang="en-US" dirty="0"/>
              <a:t> </a:t>
            </a:r>
          </a:p>
        </p:txBody>
      </p:sp>
      <p:sp>
        <p:nvSpPr>
          <p:cNvPr id="11" name="TextBox 10">
            <a:extLst>
              <a:ext uri="{FF2B5EF4-FFF2-40B4-BE49-F238E27FC236}">
                <a16:creationId xmlns:a16="http://schemas.microsoft.com/office/drawing/2014/main" id="{19CD4EDA-B282-4ACC-98B7-EE4441F81388}"/>
              </a:ext>
            </a:extLst>
          </p:cNvPr>
          <p:cNvSpPr txBox="1"/>
          <p:nvPr/>
        </p:nvSpPr>
        <p:spPr>
          <a:xfrm>
            <a:off x="-13204" y="2272575"/>
            <a:ext cx="5180031" cy="1477328"/>
          </a:xfrm>
          <a:prstGeom prst="rect">
            <a:avLst/>
          </a:prstGeom>
          <a:noFill/>
        </p:spPr>
        <p:txBody>
          <a:bodyPr wrap="square" rtlCol="0">
            <a:spAutoFit/>
          </a:bodyPr>
          <a:lstStyle/>
          <a:p>
            <a:r>
              <a:rPr lang="en-US" dirty="0">
                <a:solidFill>
                  <a:srgbClr val="00B0F0"/>
                </a:solidFill>
              </a:rPr>
              <a:t>Style name –components of brand identity, style names are SEO aids that enhance searchability on a site with millions of products for sale at any given time. Named for French actress and singer Brigitte Bardot.</a:t>
            </a:r>
          </a:p>
        </p:txBody>
      </p:sp>
      <p:sp>
        <p:nvSpPr>
          <p:cNvPr id="12" name="TextBox 11">
            <a:extLst>
              <a:ext uri="{FF2B5EF4-FFF2-40B4-BE49-F238E27FC236}">
                <a16:creationId xmlns:a16="http://schemas.microsoft.com/office/drawing/2014/main" id="{20A0657B-43DE-439A-B846-D42C1B7DC296}"/>
              </a:ext>
            </a:extLst>
          </p:cNvPr>
          <p:cNvSpPr txBox="1"/>
          <p:nvPr/>
        </p:nvSpPr>
        <p:spPr>
          <a:xfrm>
            <a:off x="0" y="3995459"/>
            <a:ext cx="5180031" cy="646331"/>
          </a:xfrm>
          <a:prstGeom prst="rect">
            <a:avLst/>
          </a:prstGeom>
          <a:noFill/>
        </p:spPr>
        <p:txBody>
          <a:bodyPr wrap="square" rtlCol="0">
            <a:spAutoFit/>
          </a:bodyPr>
          <a:lstStyle/>
          <a:p>
            <a:r>
              <a:rPr lang="en-US" dirty="0">
                <a:solidFill>
                  <a:srgbClr val="7030A0"/>
                </a:solidFill>
              </a:rPr>
              <a:t>Interior features are the most crucial to product copy because they are not apparent in the photography.</a:t>
            </a:r>
          </a:p>
        </p:txBody>
      </p:sp>
      <p:sp>
        <p:nvSpPr>
          <p:cNvPr id="13" name="TextBox 12">
            <a:extLst>
              <a:ext uri="{FF2B5EF4-FFF2-40B4-BE49-F238E27FC236}">
                <a16:creationId xmlns:a16="http://schemas.microsoft.com/office/drawing/2014/main" id="{90C0596D-CF96-4433-8EFB-DEE550773798}"/>
              </a:ext>
            </a:extLst>
          </p:cNvPr>
          <p:cNvSpPr txBox="1"/>
          <p:nvPr/>
        </p:nvSpPr>
        <p:spPr>
          <a:xfrm>
            <a:off x="1" y="4827989"/>
            <a:ext cx="5364213" cy="923330"/>
          </a:xfrm>
          <a:prstGeom prst="rect">
            <a:avLst/>
          </a:prstGeom>
          <a:noFill/>
        </p:spPr>
        <p:txBody>
          <a:bodyPr wrap="square" rtlCol="0">
            <a:spAutoFit/>
          </a:bodyPr>
          <a:lstStyle/>
          <a:p>
            <a:r>
              <a:rPr lang="en-US" dirty="0">
                <a:solidFill>
                  <a:srgbClr val="FF3399"/>
                </a:solidFill>
              </a:rPr>
              <a:t>Terminology – resembling a lobster claw, a lobster clasp closure is opened by pushing a lever downward and closed by releasing it.</a:t>
            </a:r>
          </a:p>
        </p:txBody>
      </p:sp>
      <p:sp>
        <p:nvSpPr>
          <p:cNvPr id="14" name="TextBox 13">
            <a:extLst>
              <a:ext uri="{FF2B5EF4-FFF2-40B4-BE49-F238E27FC236}">
                <a16:creationId xmlns:a16="http://schemas.microsoft.com/office/drawing/2014/main" id="{5374710C-95CD-418B-9C1D-789689C39FA9}"/>
              </a:ext>
            </a:extLst>
          </p:cNvPr>
          <p:cNvSpPr txBox="1"/>
          <p:nvPr/>
        </p:nvSpPr>
        <p:spPr>
          <a:xfrm>
            <a:off x="-13204" y="5935327"/>
            <a:ext cx="4955203" cy="369332"/>
          </a:xfrm>
          <a:prstGeom prst="rect">
            <a:avLst/>
          </a:prstGeom>
          <a:noFill/>
        </p:spPr>
        <p:txBody>
          <a:bodyPr wrap="none" rtlCol="0">
            <a:spAutoFit/>
          </a:bodyPr>
          <a:lstStyle/>
          <a:p>
            <a:r>
              <a:rPr lang="en-US" dirty="0">
                <a:solidFill>
                  <a:srgbClr val="00FF00"/>
                </a:solidFill>
              </a:rPr>
              <a:t>Special collateral enhances value and convenience.</a:t>
            </a:r>
          </a:p>
        </p:txBody>
      </p:sp>
      <p:sp>
        <p:nvSpPr>
          <p:cNvPr id="15" name="TextBox 14">
            <a:extLst>
              <a:ext uri="{FF2B5EF4-FFF2-40B4-BE49-F238E27FC236}">
                <a16:creationId xmlns:a16="http://schemas.microsoft.com/office/drawing/2014/main" id="{0259A263-9708-41C8-9100-18A79E98EE9D}"/>
              </a:ext>
            </a:extLst>
          </p:cNvPr>
          <p:cNvSpPr txBox="1"/>
          <p:nvPr/>
        </p:nvSpPr>
        <p:spPr>
          <a:xfrm>
            <a:off x="0" y="6488668"/>
            <a:ext cx="2192588" cy="369332"/>
          </a:xfrm>
          <a:prstGeom prst="rect">
            <a:avLst/>
          </a:prstGeom>
          <a:noFill/>
        </p:spPr>
        <p:txBody>
          <a:bodyPr wrap="none" rtlCol="0">
            <a:spAutoFit/>
          </a:bodyPr>
          <a:lstStyle/>
          <a:p>
            <a:r>
              <a:rPr lang="en-US" dirty="0">
                <a:solidFill>
                  <a:srgbClr val="FF0066"/>
                </a:solidFill>
              </a:rPr>
              <a:t>SEO meta description</a:t>
            </a:r>
          </a:p>
        </p:txBody>
      </p:sp>
    </p:spTree>
    <p:extLst>
      <p:ext uri="{BB962C8B-B14F-4D97-AF65-F5344CB8AC3E}">
        <p14:creationId xmlns:p14="http://schemas.microsoft.com/office/powerpoint/2010/main" val="2614983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7CED6-2F5C-4020-9022-C1DEF5B1E9ED}"/>
              </a:ext>
            </a:extLst>
          </p:cNvPr>
          <p:cNvSpPr>
            <a:spLocks noGrp="1"/>
          </p:cNvSpPr>
          <p:nvPr>
            <p:ph type="ctrTitle"/>
          </p:nvPr>
        </p:nvSpPr>
        <p:spPr/>
        <p:txBody>
          <a:bodyPr/>
          <a:lstStyle/>
          <a:p>
            <a:r>
              <a:rPr lang="en-US" dirty="0"/>
              <a:t>Women’s RTW</a:t>
            </a:r>
          </a:p>
        </p:txBody>
      </p:sp>
    </p:spTree>
    <p:extLst>
      <p:ext uri="{BB962C8B-B14F-4D97-AF65-F5344CB8AC3E}">
        <p14:creationId xmlns:p14="http://schemas.microsoft.com/office/powerpoint/2010/main" val="4124008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2502AC0-E984-46F2-A92F-C483B239F2C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91978" y="-11838"/>
            <a:ext cx="2517245" cy="3453579"/>
          </a:xfrm>
          <a:prstGeom prst="rect">
            <a:avLst/>
          </a:prstGeom>
        </p:spPr>
      </p:pic>
      <p:pic>
        <p:nvPicPr>
          <p:cNvPr id="7" name="Picture 6">
            <a:extLst>
              <a:ext uri="{FF2B5EF4-FFF2-40B4-BE49-F238E27FC236}">
                <a16:creationId xmlns:a16="http://schemas.microsoft.com/office/drawing/2014/main" id="{F6BA8B4B-2F4A-4586-AB41-5B0C18D21EF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2524847" cy="3429904"/>
          </a:xfrm>
          <a:prstGeom prst="rect">
            <a:avLst/>
          </a:prstGeom>
        </p:spPr>
      </p:pic>
      <p:pic>
        <p:nvPicPr>
          <p:cNvPr id="8" name="Picture 7">
            <a:extLst>
              <a:ext uri="{FF2B5EF4-FFF2-40B4-BE49-F238E27FC236}">
                <a16:creationId xmlns:a16="http://schemas.microsoft.com/office/drawing/2014/main" id="{68974643-EA59-4417-B459-998E90D2EA0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946707" y="0"/>
            <a:ext cx="2049187" cy="3453579"/>
          </a:xfrm>
          <a:prstGeom prst="rect">
            <a:avLst/>
          </a:prstGeom>
        </p:spPr>
      </p:pic>
      <p:sp>
        <p:nvSpPr>
          <p:cNvPr id="11" name="TextBox 10">
            <a:extLst>
              <a:ext uri="{FF2B5EF4-FFF2-40B4-BE49-F238E27FC236}">
                <a16:creationId xmlns:a16="http://schemas.microsoft.com/office/drawing/2014/main" id="{265ADADD-3E7D-464B-8F16-B6BE03EF03C3}"/>
              </a:ext>
            </a:extLst>
          </p:cNvPr>
          <p:cNvSpPr txBox="1"/>
          <p:nvPr/>
        </p:nvSpPr>
        <p:spPr>
          <a:xfrm>
            <a:off x="4503761" y="4826675"/>
            <a:ext cx="7688239" cy="2031325"/>
          </a:xfrm>
          <a:prstGeom prst="rect">
            <a:avLst/>
          </a:prstGeom>
          <a:solidFill>
            <a:schemeClr val="bg1"/>
          </a:solidFill>
          <a:ln>
            <a:solidFill>
              <a:schemeClr val="tx1"/>
            </a:solidFill>
          </a:ln>
        </p:spPr>
        <p:txBody>
          <a:bodyPr wrap="square" rtlCol="0">
            <a:spAutoFit/>
          </a:bodyPr>
          <a:lstStyle/>
          <a:p>
            <a:r>
              <a:rPr lang="en-US" dirty="0"/>
              <a:t>Paco </a:t>
            </a:r>
            <a:r>
              <a:rPr lang="en-US" dirty="0" err="1"/>
              <a:t>Rabanne</a:t>
            </a:r>
            <a:r>
              <a:rPr lang="en-US" dirty="0"/>
              <a:t> Vintage </a:t>
            </a:r>
            <a:r>
              <a:rPr lang="en-US" dirty="0" err="1"/>
              <a:t>Rhodoïd</a:t>
            </a:r>
            <a:r>
              <a:rPr lang="en-US" dirty="0"/>
              <a:t> Disc Dress</a:t>
            </a:r>
          </a:p>
          <a:p>
            <a:r>
              <a:rPr lang="en-US" dirty="0"/>
              <a:t>Limited Edition.</a:t>
            </a:r>
            <a:r>
              <a:rPr lang="en-US" dirty="0">
                <a:solidFill>
                  <a:srgbClr val="FF0000"/>
                </a:solidFill>
              </a:rPr>
              <a:t> </a:t>
            </a:r>
            <a:r>
              <a:rPr lang="en-US" dirty="0">
                <a:solidFill>
                  <a:srgbClr val="00B0F0"/>
                </a:solidFill>
              </a:rPr>
              <a:t>Vintage</a:t>
            </a:r>
            <a:r>
              <a:rPr lang="en-US" dirty="0"/>
              <a:t> gold-tone Paco </a:t>
            </a:r>
            <a:r>
              <a:rPr lang="en-US" dirty="0" err="1"/>
              <a:t>Rabanne</a:t>
            </a:r>
            <a:r>
              <a:rPr lang="en-US" dirty="0"/>
              <a:t> </a:t>
            </a:r>
            <a:r>
              <a:rPr lang="en-US" dirty="0" err="1">
                <a:solidFill>
                  <a:srgbClr val="00B050"/>
                </a:solidFill>
              </a:rPr>
              <a:t>Rhodoïd</a:t>
            </a:r>
            <a:r>
              <a:rPr lang="en-US" dirty="0"/>
              <a:t> disc mini dress with V-neck and engraved logo tag at front. Based on the </a:t>
            </a:r>
            <a:r>
              <a:rPr lang="en-US" dirty="0">
                <a:solidFill>
                  <a:srgbClr val="0070C0"/>
                </a:solidFill>
              </a:rPr>
              <a:t>Space Age </a:t>
            </a:r>
            <a:r>
              <a:rPr lang="en-US" dirty="0"/>
              <a:t>design worn by </a:t>
            </a:r>
            <a:r>
              <a:rPr lang="en-US" dirty="0" err="1">
                <a:solidFill>
                  <a:srgbClr val="7030A0"/>
                </a:solidFill>
              </a:rPr>
              <a:t>Donyale</a:t>
            </a:r>
            <a:r>
              <a:rPr lang="en-US" dirty="0">
                <a:solidFill>
                  <a:srgbClr val="7030A0"/>
                </a:solidFill>
              </a:rPr>
              <a:t> Luna </a:t>
            </a:r>
            <a:r>
              <a:rPr lang="en-US" dirty="0">
                <a:solidFill>
                  <a:srgbClr val="FF3399"/>
                </a:solidFill>
              </a:rPr>
              <a:t>in the </a:t>
            </a:r>
            <a:r>
              <a:rPr lang="en-US" dirty="0">
                <a:solidFill>
                  <a:srgbClr val="00B0F0"/>
                </a:solidFill>
              </a:rPr>
              <a:t>April 1966 </a:t>
            </a:r>
            <a:r>
              <a:rPr lang="en-US" dirty="0">
                <a:solidFill>
                  <a:srgbClr val="FF3399"/>
                </a:solidFill>
              </a:rPr>
              <a:t>issue of </a:t>
            </a:r>
            <a:r>
              <a:rPr lang="en-US" i="1" dirty="0">
                <a:solidFill>
                  <a:srgbClr val="FF3399"/>
                </a:solidFill>
              </a:rPr>
              <a:t>British Vogue</a:t>
            </a:r>
            <a:r>
              <a:rPr lang="en-US" dirty="0"/>
              <a:t>. </a:t>
            </a:r>
            <a:r>
              <a:rPr lang="en-US" dirty="0">
                <a:solidFill>
                  <a:srgbClr val="00B0F0"/>
                </a:solidFill>
              </a:rPr>
              <a:t>In 1996, </a:t>
            </a:r>
            <a:r>
              <a:rPr lang="en-US" dirty="0" err="1"/>
              <a:t>Rabanne</a:t>
            </a:r>
            <a:r>
              <a:rPr lang="en-US" dirty="0"/>
              <a:t> recreated the dress in a "Do It Yourself" kit featuring discs, signature metal tag, links and pliers stored in a small plastic suitcase. This item is one such DIY creation. Includes additional discs.</a:t>
            </a:r>
          </a:p>
        </p:txBody>
      </p:sp>
      <p:sp>
        <p:nvSpPr>
          <p:cNvPr id="12" name="TextBox 11">
            <a:extLst>
              <a:ext uri="{FF2B5EF4-FFF2-40B4-BE49-F238E27FC236}">
                <a16:creationId xmlns:a16="http://schemas.microsoft.com/office/drawing/2014/main" id="{671A2F0E-3A12-435E-AE77-9BD2853C2996}"/>
              </a:ext>
            </a:extLst>
          </p:cNvPr>
          <p:cNvSpPr txBox="1"/>
          <p:nvPr/>
        </p:nvSpPr>
        <p:spPr>
          <a:xfrm>
            <a:off x="0" y="5380672"/>
            <a:ext cx="4032368" cy="1477328"/>
          </a:xfrm>
          <a:prstGeom prst="rect">
            <a:avLst/>
          </a:prstGeom>
          <a:noFill/>
        </p:spPr>
        <p:txBody>
          <a:bodyPr wrap="square" rtlCol="0">
            <a:spAutoFit/>
          </a:bodyPr>
          <a:lstStyle/>
          <a:p>
            <a:r>
              <a:rPr lang="en-US" dirty="0">
                <a:solidFill>
                  <a:srgbClr val="FF3399"/>
                </a:solidFill>
              </a:rPr>
              <a:t>Editorial coverage – few fashion products make it to high-profile magazines, and the items’ increased visibility means greater recognition for those who wear them. </a:t>
            </a:r>
          </a:p>
        </p:txBody>
      </p:sp>
      <p:pic>
        <p:nvPicPr>
          <p:cNvPr id="4" name="Picture 3">
            <a:extLst>
              <a:ext uri="{FF2B5EF4-FFF2-40B4-BE49-F238E27FC236}">
                <a16:creationId xmlns:a16="http://schemas.microsoft.com/office/drawing/2014/main" id="{00A4919E-8E20-433F-BC5E-3C789C3A5699}"/>
              </a:ext>
            </a:extLst>
          </p:cNvPr>
          <p:cNvPicPr>
            <a:picLocks noChangeAspect="1"/>
          </p:cNvPicPr>
          <p:nvPr/>
        </p:nvPicPr>
        <p:blipFill rotWithShape="1">
          <a:blip r:embed="rId5"/>
          <a:srcRect l="62127" t="14111" r="11788" b="32131"/>
          <a:stretch/>
        </p:blipFill>
        <p:spPr>
          <a:xfrm>
            <a:off x="9003823" y="0"/>
            <a:ext cx="3180247" cy="3684896"/>
          </a:xfrm>
          <a:prstGeom prst="rect">
            <a:avLst/>
          </a:prstGeom>
        </p:spPr>
      </p:pic>
      <p:sp>
        <p:nvSpPr>
          <p:cNvPr id="14" name="TextBox 13">
            <a:extLst>
              <a:ext uri="{FF2B5EF4-FFF2-40B4-BE49-F238E27FC236}">
                <a16:creationId xmlns:a16="http://schemas.microsoft.com/office/drawing/2014/main" id="{54693D1A-6BE6-4B8F-91DB-33057CD6024E}"/>
              </a:ext>
            </a:extLst>
          </p:cNvPr>
          <p:cNvSpPr txBox="1"/>
          <p:nvPr/>
        </p:nvSpPr>
        <p:spPr>
          <a:xfrm>
            <a:off x="4261571" y="3406443"/>
            <a:ext cx="4246325" cy="1477328"/>
          </a:xfrm>
          <a:prstGeom prst="rect">
            <a:avLst/>
          </a:prstGeom>
          <a:noFill/>
        </p:spPr>
        <p:txBody>
          <a:bodyPr wrap="square" rtlCol="0">
            <a:spAutoFit/>
          </a:bodyPr>
          <a:lstStyle/>
          <a:p>
            <a:r>
              <a:rPr lang="en-US" dirty="0">
                <a:solidFill>
                  <a:srgbClr val="00B050"/>
                </a:solidFill>
              </a:rPr>
              <a:t>Material – </a:t>
            </a:r>
            <a:r>
              <a:rPr lang="en-US" dirty="0" err="1">
                <a:solidFill>
                  <a:srgbClr val="00B050"/>
                </a:solidFill>
              </a:rPr>
              <a:t>Rhodoïd</a:t>
            </a:r>
            <a:r>
              <a:rPr lang="en-US" dirty="0">
                <a:solidFill>
                  <a:srgbClr val="00B050"/>
                </a:solidFill>
              </a:rPr>
              <a:t>, derived from cellulose, is a malleable plastic commonly used in buttons and eyewear frames, mutable enough to adopt the luster, texture and toughness of metal.</a:t>
            </a:r>
          </a:p>
        </p:txBody>
      </p:sp>
      <p:sp>
        <p:nvSpPr>
          <p:cNvPr id="5" name="TextBox 4">
            <a:extLst>
              <a:ext uri="{FF2B5EF4-FFF2-40B4-BE49-F238E27FC236}">
                <a16:creationId xmlns:a16="http://schemas.microsoft.com/office/drawing/2014/main" id="{2F8EA9BD-9BFD-4B23-A38C-470096213826}"/>
              </a:ext>
            </a:extLst>
          </p:cNvPr>
          <p:cNvSpPr txBox="1"/>
          <p:nvPr/>
        </p:nvSpPr>
        <p:spPr>
          <a:xfrm>
            <a:off x="5009223" y="232982"/>
            <a:ext cx="2173556" cy="2862322"/>
          </a:xfrm>
          <a:prstGeom prst="rect">
            <a:avLst/>
          </a:prstGeom>
          <a:noFill/>
        </p:spPr>
        <p:txBody>
          <a:bodyPr wrap="square" rtlCol="0">
            <a:spAutoFit/>
          </a:bodyPr>
          <a:lstStyle/>
          <a:p>
            <a:r>
              <a:rPr lang="en-US" dirty="0">
                <a:solidFill>
                  <a:srgbClr val="00B0F0"/>
                </a:solidFill>
              </a:rPr>
              <a:t>Era – in addition to being scarce, vintage pieces provide a window into the past, and their aesthetic conspicuousness  is magnified by the distance between their time and ours.</a:t>
            </a:r>
          </a:p>
        </p:txBody>
      </p:sp>
      <p:sp>
        <p:nvSpPr>
          <p:cNvPr id="15" name="TextBox 14">
            <a:extLst>
              <a:ext uri="{FF2B5EF4-FFF2-40B4-BE49-F238E27FC236}">
                <a16:creationId xmlns:a16="http://schemas.microsoft.com/office/drawing/2014/main" id="{E012AB95-95A9-4032-884D-4BF5E8E2FFF9}"/>
              </a:ext>
            </a:extLst>
          </p:cNvPr>
          <p:cNvSpPr txBox="1"/>
          <p:nvPr/>
        </p:nvSpPr>
        <p:spPr>
          <a:xfrm>
            <a:off x="-29224" y="3453579"/>
            <a:ext cx="4411890" cy="2031325"/>
          </a:xfrm>
          <a:prstGeom prst="rect">
            <a:avLst/>
          </a:prstGeom>
          <a:noFill/>
        </p:spPr>
        <p:txBody>
          <a:bodyPr wrap="square" rtlCol="0">
            <a:spAutoFit/>
          </a:bodyPr>
          <a:lstStyle/>
          <a:p>
            <a:r>
              <a:rPr lang="en-US" dirty="0">
                <a:solidFill>
                  <a:srgbClr val="0070C0"/>
                </a:solidFill>
              </a:rPr>
              <a:t>Culture -- the Space Age of the late 1950s and 1960s, inspired by the launch of Sputnik 1, Neil Armstrong and Edwin “Buzz” Aldrin’s moon landing, and the Space Race between the United States and the Soviet Union, affected the fashion world as well,  especially Paco </a:t>
            </a:r>
            <a:r>
              <a:rPr lang="en-US" dirty="0" err="1">
                <a:solidFill>
                  <a:srgbClr val="0070C0"/>
                </a:solidFill>
              </a:rPr>
              <a:t>Rabanne</a:t>
            </a:r>
            <a:r>
              <a:rPr lang="en-US" dirty="0">
                <a:solidFill>
                  <a:srgbClr val="0070C0"/>
                </a:solidFill>
              </a:rPr>
              <a:t>, </a:t>
            </a:r>
            <a:r>
              <a:rPr lang="en-US" dirty="0" err="1">
                <a:solidFill>
                  <a:srgbClr val="0070C0"/>
                </a:solidFill>
              </a:rPr>
              <a:t>Courrèges</a:t>
            </a:r>
            <a:r>
              <a:rPr lang="en-US" dirty="0">
                <a:solidFill>
                  <a:srgbClr val="0070C0"/>
                </a:solidFill>
              </a:rPr>
              <a:t> and Pierre Cardin.</a:t>
            </a:r>
          </a:p>
        </p:txBody>
      </p:sp>
      <p:sp>
        <p:nvSpPr>
          <p:cNvPr id="16" name="TextBox 15">
            <a:extLst>
              <a:ext uri="{FF2B5EF4-FFF2-40B4-BE49-F238E27FC236}">
                <a16:creationId xmlns:a16="http://schemas.microsoft.com/office/drawing/2014/main" id="{A22EC80E-DAFE-4686-B724-8545DDC25457}"/>
              </a:ext>
            </a:extLst>
          </p:cNvPr>
          <p:cNvSpPr txBox="1"/>
          <p:nvPr/>
        </p:nvSpPr>
        <p:spPr>
          <a:xfrm>
            <a:off x="8476437" y="3626346"/>
            <a:ext cx="3715563" cy="1200329"/>
          </a:xfrm>
          <a:prstGeom prst="rect">
            <a:avLst/>
          </a:prstGeom>
          <a:noFill/>
        </p:spPr>
        <p:txBody>
          <a:bodyPr wrap="square" rtlCol="0">
            <a:spAutoFit/>
          </a:bodyPr>
          <a:lstStyle/>
          <a:p>
            <a:r>
              <a:rPr lang="en-US" dirty="0">
                <a:solidFill>
                  <a:srgbClr val="7030A0"/>
                </a:solidFill>
              </a:rPr>
              <a:t>Celebrity – Model and actress Peggy Freeman, or </a:t>
            </a:r>
            <a:r>
              <a:rPr lang="en-US" dirty="0" err="1">
                <a:solidFill>
                  <a:srgbClr val="7030A0"/>
                </a:solidFill>
              </a:rPr>
              <a:t>Donyale</a:t>
            </a:r>
            <a:r>
              <a:rPr lang="en-US" dirty="0">
                <a:solidFill>
                  <a:srgbClr val="7030A0"/>
                </a:solidFill>
              </a:rPr>
              <a:t> Luna, was the first African-American model to appear on the cover of </a:t>
            </a:r>
            <a:r>
              <a:rPr lang="en-US" i="1" dirty="0">
                <a:solidFill>
                  <a:srgbClr val="7030A0"/>
                </a:solidFill>
              </a:rPr>
              <a:t>British Vogue</a:t>
            </a:r>
            <a:r>
              <a:rPr lang="en-US" dirty="0">
                <a:solidFill>
                  <a:srgbClr val="7030A0"/>
                </a:solidFill>
              </a:rPr>
              <a:t>.</a:t>
            </a:r>
          </a:p>
        </p:txBody>
      </p:sp>
      <p:sp>
        <p:nvSpPr>
          <p:cNvPr id="17" name="TextBox 16">
            <a:extLst>
              <a:ext uri="{FF2B5EF4-FFF2-40B4-BE49-F238E27FC236}">
                <a16:creationId xmlns:a16="http://schemas.microsoft.com/office/drawing/2014/main" id="{CDAEEEFA-28B2-41F3-85CA-BBA1833E4B94}"/>
              </a:ext>
            </a:extLst>
          </p:cNvPr>
          <p:cNvSpPr txBox="1"/>
          <p:nvPr/>
        </p:nvSpPr>
        <p:spPr>
          <a:xfrm>
            <a:off x="10975000" y="0"/>
            <a:ext cx="1217000" cy="369332"/>
          </a:xfrm>
          <a:prstGeom prst="rect">
            <a:avLst/>
          </a:prstGeom>
          <a:noFill/>
        </p:spPr>
        <p:txBody>
          <a:bodyPr wrap="none" rtlCol="0">
            <a:spAutoFit/>
          </a:bodyPr>
          <a:lstStyle/>
          <a:p>
            <a:r>
              <a:rPr lang="en-US" dirty="0"/>
              <a:t>WPC20722</a:t>
            </a:r>
          </a:p>
        </p:txBody>
      </p:sp>
    </p:spTree>
    <p:extLst>
      <p:ext uri="{BB962C8B-B14F-4D97-AF65-F5344CB8AC3E}">
        <p14:creationId xmlns:p14="http://schemas.microsoft.com/office/powerpoint/2010/main" val="2514804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444E7E6-F79D-4F1F-AB51-5C1EE8D3FFE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2040835" cy="4148919"/>
          </a:xfrm>
          <a:prstGeom prst="rect">
            <a:avLst/>
          </a:prstGeom>
        </p:spPr>
      </p:pic>
      <p:pic>
        <p:nvPicPr>
          <p:cNvPr id="8" name="Picture 7">
            <a:extLst>
              <a:ext uri="{FF2B5EF4-FFF2-40B4-BE49-F238E27FC236}">
                <a16:creationId xmlns:a16="http://schemas.microsoft.com/office/drawing/2014/main" id="{3F0D872D-4A33-4F87-9223-2D5D13A1EB1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58033" y="0"/>
            <a:ext cx="3174188" cy="3820639"/>
          </a:xfrm>
          <a:prstGeom prst="rect">
            <a:avLst/>
          </a:prstGeom>
        </p:spPr>
      </p:pic>
      <p:sp>
        <p:nvSpPr>
          <p:cNvPr id="9" name="TextBox 8">
            <a:extLst>
              <a:ext uri="{FF2B5EF4-FFF2-40B4-BE49-F238E27FC236}">
                <a16:creationId xmlns:a16="http://schemas.microsoft.com/office/drawing/2014/main" id="{09AF22F5-6B61-4C18-A97A-44163645F1B0}"/>
              </a:ext>
            </a:extLst>
          </p:cNvPr>
          <p:cNvSpPr txBox="1"/>
          <p:nvPr/>
        </p:nvSpPr>
        <p:spPr>
          <a:xfrm>
            <a:off x="2014331" y="2384615"/>
            <a:ext cx="4412973" cy="1200329"/>
          </a:xfrm>
          <a:prstGeom prst="rect">
            <a:avLst/>
          </a:prstGeom>
          <a:noFill/>
        </p:spPr>
        <p:txBody>
          <a:bodyPr wrap="square" rtlCol="0">
            <a:spAutoFit/>
          </a:bodyPr>
          <a:lstStyle/>
          <a:p>
            <a:r>
              <a:rPr lang="en-US" dirty="0">
                <a:solidFill>
                  <a:srgbClr val="FF0000"/>
                </a:solidFill>
              </a:rPr>
              <a:t>Recency (especially within the past 3 years) adds value to pre-owned products. Citing the seasonal collection places the item within the context of the overall brand history. </a:t>
            </a:r>
            <a:endParaRPr lang="en-US" dirty="0"/>
          </a:p>
        </p:txBody>
      </p:sp>
      <p:sp>
        <p:nvSpPr>
          <p:cNvPr id="4" name="TextBox 3">
            <a:extLst>
              <a:ext uri="{FF2B5EF4-FFF2-40B4-BE49-F238E27FC236}">
                <a16:creationId xmlns:a16="http://schemas.microsoft.com/office/drawing/2014/main" id="{4992B308-E155-446C-96D1-D0553A2F3350}"/>
              </a:ext>
            </a:extLst>
          </p:cNvPr>
          <p:cNvSpPr txBox="1"/>
          <p:nvPr/>
        </p:nvSpPr>
        <p:spPr>
          <a:xfrm>
            <a:off x="-22027" y="4598905"/>
            <a:ext cx="5094522" cy="2308324"/>
          </a:xfrm>
          <a:prstGeom prst="rect">
            <a:avLst/>
          </a:prstGeom>
          <a:noFill/>
        </p:spPr>
        <p:txBody>
          <a:bodyPr wrap="square" rtlCol="0">
            <a:spAutoFit/>
          </a:bodyPr>
          <a:lstStyle/>
          <a:p>
            <a:r>
              <a:rPr lang="en-US" dirty="0">
                <a:solidFill>
                  <a:srgbClr val="00B0F0"/>
                </a:solidFill>
              </a:rPr>
              <a:t>Inspiration -- Alessandro Michele’s maximalist designs and outlandish styling, of Victorian influence yet madcap to some point ahead of our time, fit seamlessly within Unskilled Worker’s fantastical parallel to our world. Tracking down the runway looks and affixing each piece to a moment in Gucci’s past tells the TRR customer a deeper story beyond the novelty of a limited-edition capsule collection.</a:t>
            </a:r>
          </a:p>
        </p:txBody>
      </p:sp>
      <p:sp>
        <p:nvSpPr>
          <p:cNvPr id="10" name="TextBox 9">
            <a:extLst>
              <a:ext uri="{FF2B5EF4-FFF2-40B4-BE49-F238E27FC236}">
                <a16:creationId xmlns:a16="http://schemas.microsoft.com/office/drawing/2014/main" id="{72CB7FDC-DC46-48D5-B806-08C9F6CCE3DB}"/>
              </a:ext>
            </a:extLst>
          </p:cNvPr>
          <p:cNvSpPr txBox="1"/>
          <p:nvPr/>
        </p:nvSpPr>
        <p:spPr>
          <a:xfrm>
            <a:off x="6230142" y="3881425"/>
            <a:ext cx="2818641" cy="646331"/>
          </a:xfrm>
          <a:prstGeom prst="rect">
            <a:avLst/>
          </a:prstGeom>
          <a:noFill/>
        </p:spPr>
        <p:txBody>
          <a:bodyPr wrap="square" rtlCol="0">
            <a:spAutoFit/>
          </a:bodyPr>
          <a:lstStyle/>
          <a:p>
            <a:r>
              <a:rPr lang="en-US" dirty="0">
                <a:solidFill>
                  <a:srgbClr val="FF3399"/>
                </a:solidFill>
              </a:rPr>
              <a:t>Limited Edition -- scarcity increases the item’s value.</a:t>
            </a:r>
          </a:p>
        </p:txBody>
      </p:sp>
      <p:pic>
        <p:nvPicPr>
          <p:cNvPr id="11" name="Picture 10">
            <a:extLst>
              <a:ext uri="{FF2B5EF4-FFF2-40B4-BE49-F238E27FC236}">
                <a16:creationId xmlns:a16="http://schemas.microsoft.com/office/drawing/2014/main" id="{35F9F68E-F6BD-4973-A3FD-72EC24DCB76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144000" y="0"/>
            <a:ext cx="3048000" cy="3520993"/>
          </a:xfrm>
          <a:prstGeom prst="rect">
            <a:avLst/>
          </a:prstGeom>
        </p:spPr>
      </p:pic>
      <p:sp>
        <p:nvSpPr>
          <p:cNvPr id="12" name="TextBox 11">
            <a:extLst>
              <a:ext uri="{FF2B5EF4-FFF2-40B4-BE49-F238E27FC236}">
                <a16:creationId xmlns:a16="http://schemas.microsoft.com/office/drawing/2014/main" id="{6AE79F3D-F2B6-4717-9DA4-ADA55E981C00}"/>
              </a:ext>
            </a:extLst>
          </p:cNvPr>
          <p:cNvSpPr txBox="1"/>
          <p:nvPr/>
        </p:nvSpPr>
        <p:spPr>
          <a:xfrm>
            <a:off x="9083139" y="3441680"/>
            <a:ext cx="3093788" cy="3416320"/>
          </a:xfrm>
          <a:prstGeom prst="rect">
            <a:avLst/>
          </a:prstGeom>
          <a:solidFill>
            <a:schemeClr val="bg1"/>
          </a:solidFill>
          <a:ln>
            <a:solidFill>
              <a:schemeClr val="tx1"/>
            </a:solidFill>
          </a:ln>
        </p:spPr>
        <p:txBody>
          <a:bodyPr wrap="square" rtlCol="0">
            <a:spAutoFit/>
          </a:bodyPr>
          <a:lstStyle/>
          <a:p>
            <a:r>
              <a:rPr lang="en-US" dirty="0"/>
              <a:t>Gucci 2017 Unskilled Worker Sweatshirt</a:t>
            </a:r>
          </a:p>
          <a:p>
            <a:r>
              <a:rPr lang="en-US" dirty="0">
                <a:solidFill>
                  <a:srgbClr val="FF3399"/>
                </a:solidFill>
              </a:rPr>
              <a:t>Limited Edition. </a:t>
            </a:r>
            <a:r>
              <a:rPr lang="en-US" dirty="0">
                <a:solidFill>
                  <a:srgbClr val="FF0000"/>
                </a:solidFill>
              </a:rPr>
              <a:t>From the Fall 2017 Collection </a:t>
            </a:r>
            <a:r>
              <a:rPr lang="en-US" dirty="0"/>
              <a:t>with </a:t>
            </a:r>
            <a:r>
              <a:rPr lang="en-US" dirty="0">
                <a:solidFill>
                  <a:srgbClr val="00B050"/>
                </a:solidFill>
              </a:rPr>
              <a:t>Unskilled Worker</a:t>
            </a:r>
            <a:r>
              <a:rPr lang="en-US" dirty="0"/>
              <a:t>. White and multicolor Gucci distressed hooded sweatshirt with portrait of British model India </a:t>
            </a:r>
            <a:r>
              <a:rPr lang="en-US" dirty="0" err="1"/>
              <a:t>Tuersley</a:t>
            </a:r>
            <a:r>
              <a:rPr lang="en-US" dirty="0"/>
              <a:t> </a:t>
            </a:r>
            <a:r>
              <a:rPr lang="en-US" dirty="0">
                <a:solidFill>
                  <a:srgbClr val="00B0F0"/>
                </a:solidFill>
              </a:rPr>
              <a:t>wearing Look 80 from the Resort 2017 Runway </a:t>
            </a:r>
            <a:r>
              <a:rPr lang="en-US" dirty="0"/>
              <a:t>and carrying </a:t>
            </a:r>
            <a:r>
              <a:rPr lang="en-US" dirty="0">
                <a:solidFill>
                  <a:srgbClr val="0070C0"/>
                </a:solidFill>
              </a:rPr>
              <a:t>magic mirror </a:t>
            </a:r>
            <a:r>
              <a:rPr lang="en-US" dirty="0"/>
              <a:t>featuring </a:t>
            </a:r>
            <a:r>
              <a:rPr lang="en-US" dirty="0">
                <a:solidFill>
                  <a:srgbClr val="7030A0"/>
                </a:solidFill>
              </a:rPr>
              <a:t>Alessandro Michele </a:t>
            </a:r>
            <a:r>
              <a:rPr lang="en-US" dirty="0"/>
              <a:t>at front. </a:t>
            </a:r>
          </a:p>
        </p:txBody>
      </p:sp>
      <p:sp>
        <p:nvSpPr>
          <p:cNvPr id="13" name="TextBox 12">
            <a:extLst>
              <a:ext uri="{FF2B5EF4-FFF2-40B4-BE49-F238E27FC236}">
                <a16:creationId xmlns:a16="http://schemas.microsoft.com/office/drawing/2014/main" id="{189456DB-08B5-437D-99D7-5A9281ED5146}"/>
              </a:ext>
            </a:extLst>
          </p:cNvPr>
          <p:cNvSpPr txBox="1"/>
          <p:nvPr/>
        </p:nvSpPr>
        <p:spPr>
          <a:xfrm>
            <a:off x="2040835" y="3482248"/>
            <a:ext cx="4159931" cy="1200329"/>
          </a:xfrm>
          <a:prstGeom prst="rect">
            <a:avLst/>
          </a:prstGeom>
          <a:noFill/>
        </p:spPr>
        <p:txBody>
          <a:bodyPr wrap="square" rtlCol="0">
            <a:spAutoFit/>
          </a:bodyPr>
          <a:lstStyle/>
          <a:p>
            <a:r>
              <a:rPr lang="en-US" dirty="0">
                <a:solidFill>
                  <a:srgbClr val="0070C0"/>
                </a:solidFill>
              </a:rPr>
              <a:t>Culture – magic mirrors are a literary trope, playing pivotal roles in stories like “Snow White”, </a:t>
            </a:r>
            <a:r>
              <a:rPr lang="en-US" i="1" dirty="0">
                <a:solidFill>
                  <a:srgbClr val="0070C0"/>
                </a:solidFill>
              </a:rPr>
              <a:t>Through the Looking-Glass</a:t>
            </a:r>
            <a:r>
              <a:rPr lang="en-US" dirty="0">
                <a:solidFill>
                  <a:srgbClr val="0070C0"/>
                </a:solidFill>
              </a:rPr>
              <a:t>, and </a:t>
            </a:r>
            <a:r>
              <a:rPr lang="en-US" i="1" dirty="0">
                <a:solidFill>
                  <a:srgbClr val="0070C0"/>
                </a:solidFill>
              </a:rPr>
              <a:t>The Picture of Dorian Gray</a:t>
            </a:r>
            <a:r>
              <a:rPr lang="en-US" dirty="0">
                <a:solidFill>
                  <a:srgbClr val="0070C0"/>
                </a:solidFill>
              </a:rPr>
              <a:t>.  </a:t>
            </a:r>
          </a:p>
        </p:txBody>
      </p:sp>
      <p:sp>
        <p:nvSpPr>
          <p:cNvPr id="14" name="TextBox 13">
            <a:extLst>
              <a:ext uri="{FF2B5EF4-FFF2-40B4-BE49-F238E27FC236}">
                <a16:creationId xmlns:a16="http://schemas.microsoft.com/office/drawing/2014/main" id="{64A80AAF-801B-4C4C-8724-576A381A0698}"/>
              </a:ext>
            </a:extLst>
          </p:cNvPr>
          <p:cNvSpPr txBox="1"/>
          <p:nvPr/>
        </p:nvSpPr>
        <p:spPr>
          <a:xfrm>
            <a:off x="5075239" y="4588543"/>
            <a:ext cx="3973544" cy="2308324"/>
          </a:xfrm>
          <a:prstGeom prst="rect">
            <a:avLst/>
          </a:prstGeom>
          <a:noFill/>
        </p:spPr>
        <p:txBody>
          <a:bodyPr wrap="square" rtlCol="0">
            <a:spAutoFit/>
          </a:bodyPr>
          <a:lstStyle/>
          <a:p>
            <a:r>
              <a:rPr lang="en-US" dirty="0">
                <a:solidFill>
                  <a:srgbClr val="7030A0"/>
                </a:solidFill>
              </a:rPr>
              <a:t>Creative director – Alessandro Michele (2015-present) transformed the Gucci brand and brought it to the forefront of pop culture (and sales) with his sensory overload of discordant inspirations, vivacious animal characters, and visionary androgyny of styling male models in feminine outfits.  </a:t>
            </a:r>
          </a:p>
        </p:txBody>
      </p:sp>
      <p:sp>
        <p:nvSpPr>
          <p:cNvPr id="15" name="TextBox 14">
            <a:extLst>
              <a:ext uri="{FF2B5EF4-FFF2-40B4-BE49-F238E27FC236}">
                <a16:creationId xmlns:a16="http://schemas.microsoft.com/office/drawing/2014/main" id="{B4CF9CBE-5900-4F88-B5C9-F1E1E71AE802}"/>
              </a:ext>
            </a:extLst>
          </p:cNvPr>
          <p:cNvSpPr txBox="1"/>
          <p:nvPr/>
        </p:nvSpPr>
        <p:spPr>
          <a:xfrm>
            <a:off x="10934226" y="30516"/>
            <a:ext cx="1303562" cy="369332"/>
          </a:xfrm>
          <a:prstGeom prst="rect">
            <a:avLst/>
          </a:prstGeom>
          <a:noFill/>
        </p:spPr>
        <p:txBody>
          <a:bodyPr wrap="none" rtlCol="0">
            <a:spAutoFit/>
          </a:bodyPr>
          <a:lstStyle/>
          <a:p>
            <a:r>
              <a:rPr lang="en-US" dirty="0"/>
              <a:t>GUC243105</a:t>
            </a:r>
          </a:p>
        </p:txBody>
      </p:sp>
      <p:sp>
        <p:nvSpPr>
          <p:cNvPr id="16" name="TextBox 15">
            <a:extLst>
              <a:ext uri="{FF2B5EF4-FFF2-40B4-BE49-F238E27FC236}">
                <a16:creationId xmlns:a16="http://schemas.microsoft.com/office/drawing/2014/main" id="{85F11503-6834-4588-B629-2B0BD38E6737}"/>
              </a:ext>
            </a:extLst>
          </p:cNvPr>
          <p:cNvSpPr txBox="1"/>
          <p:nvPr/>
        </p:nvSpPr>
        <p:spPr>
          <a:xfrm>
            <a:off x="2002231" y="0"/>
            <a:ext cx="4557595" cy="2585323"/>
          </a:xfrm>
          <a:prstGeom prst="rect">
            <a:avLst/>
          </a:prstGeom>
          <a:noFill/>
        </p:spPr>
        <p:txBody>
          <a:bodyPr wrap="square" rtlCol="0">
            <a:spAutoFit/>
          </a:bodyPr>
          <a:lstStyle/>
          <a:p>
            <a:r>
              <a:rPr lang="en-US" dirty="0">
                <a:solidFill>
                  <a:srgbClr val="00B050"/>
                </a:solidFill>
              </a:rPr>
              <a:t>British painter Helen </a:t>
            </a:r>
            <a:r>
              <a:rPr lang="en-US" dirty="0" err="1">
                <a:solidFill>
                  <a:srgbClr val="00B050"/>
                </a:solidFill>
              </a:rPr>
              <a:t>Downie</a:t>
            </a:r>
            <a:r>
              <a:rPr lang="en-US" dirty="0">
                <a:solidFill>
                  <a:srgbClr val="00B050"/>
                </a:solidFill>
              </a:rPr>
              <a:t>, or Unskilled Worker, is known for her flat chalk portraiture of characters with large eyes and heart-shaped faces. Inspired by picture books, the sense of wonder she felt as a child, and “the expression on people’s faces when they don’t think anyone is looking” (</a:t>
            </a:r>
            <a:r>
              <a:rPr lang="en-US" dirty="0">
                <a:solidFill>
                  <a:srgbClr val="00B050"/>
                </a:solidFill>
                <a:hlinkClick r:id="rId5">
                  <a:extLst>
                    <a:ext uri="{A12FA001-AC4F-418D-AE19-62706E023703}">
                      <ahyp:hlinkClr xmlns:ahyp="http://schemas.microsoft.com/office/drawing/2018/hyperlinkcolor" val="tx"/>
                    </a:ext>
                  </a:extLst>
                </a:hlinkClick>
              </a:rPr>
              <a:t>Dresden 2017</a:t>
            </a:r>
            <a:r>
              <a:rPr lang="en-US" dirty="0">
                <a:solidFill>
                  <a:srgbClr val="00B050"/>
                </a:solidFill>
              </a:rPr>
              <a:t>), </a:t>
            </a:r>
            <a:r>
              <a:rPr lang="en-US" dirty="0" err="1">
                <a:solidFill>
                  <a:srgbClr val="00B050"/>
                </a:solidFill>
              </a:rPr>
              <a:t>Downie</a:t>
            </a:r>
            <a:r>
              <a:rPr lang="en-US" dirty="0">
                <a:solidFill>
                  <a:srgbClr val="00B050"/>
                </a:solidFill>
              </a:rPr>
              <a:t> has worked with Gucci and Alexander McQueen.</a:t>
            </a:r>
          </a:p>
        </p:txBody>
      </p:sp>
    </p:spTree>
    <p:extLst>
      <p:ext uri="{BB962C8B-B14F-4D97-AF65-F5344CB8AC3E}">
        <p14:creationId xmlns:p14="http://schemas.microsoft.com/office/powerpoint/2010/main" val="772250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3FF9EE1-C44B-474B-9FE0-BA1D4C3B5605}"/>
              </a:ext>
            </a:extLst>
          </p:cNvPr>
          <p:cNvSpPr txBox="1"/>
          <p:nvPr/>
        </p:nvSpPr>
        <p:spPr>
          <a:xfrm>
            <a:off x="3458817" y="4826675"/>
            <a:ext cx="8733183" cy="2031325"/>
          </a:xfrm>
          <a:prstGeom prst="rect">
            <a:avLst/>
          </a:prstGeom>
          <a:solidFill>
            <a:schemeClr val="bg1"/>
          </a:solidFill>
          <a:ln>
            <a:solidFill>
              <a:schemeClr val="tx1"/>
            </a:solidFill>
          </a:ln>
        </p:spPr>
        <p:txBody>
          <a:bodyPr wrap="square" rtlCol="0">
            <a:spAutoFit/>
          </a:bodyPr>
          <a:lstStyle/>
          <a:p>
            <a:r>
              <a:rPr lang="en-US" dirty="0"/>
              <a:t>Gucci 2018 Dapper Dan Tracksuit</a:t>
            </a:r>
          </a:p>
          <a:p>
            <a:r>
              <a:rPr lang="en-US" dirty="0"/>
              <a:t>Custom Made. From the Fall 2018 Collection with </a:t>
            </a:r>
            <a:r>
              <a:rPr lang="en-US" dirty="0">
                <a:solidFill>
                  <a:srgbClr val="FF0000"/>
                </a:solidFill>
              </a:rPr>
              <a:t>Dapper Dan</a:t>
            </a:r>
            <a:r>
              <a:rPr lang="en-US" dirty="0"/>
              <a:t>. Black and gold Gucci GG Lurex tracksuit with leather trim throughout. Jacket features </a:t>
            </a:r>
            <a:r>
              <a:rPr lang="en-US" dirty="0">
                <a:solidFill>
                  <a:srgbClr val="00B050"/>
                </a:solidFill>
              </a:rPr>
              <a:t>split hood </a:t>
            </a:r>
            <a:r>
              <a:rPr lang="en-US" dirty="0"/>
              <a:t>with zip closure, dolman sleeves, dual slit pockets, rib knit waistband, velvet panel featuring crystal-embellished crinkled leather logo at back and exposed zip closure at front. High-rise pants feature dual slit pockets at front, single zip pocket at back, rib knit cuffs and drawstring closure at waistband. </a:t>
            </a:r>
            <a:r>
              <a:rPr lang="en-US" dirty="0">
                <a:solidFill>
                  <a:srgbClr val="00B0F0"/>
                </a:solidFill>
              </a:rPr>
              <a:t>Includes branded hangers and garment bag. </a:t>
            </a:r>
          </a:p>
        </p:txBody>
      </p:sp>
      <p:pic>
        <p:nvPicPr>
          <p:cNvPr id="10" name="Picture 9">
            <a:extLst>
              <a:ext uri="{FF2B5EF4-FFF2-40B4-BE49-F238E27FC236}">
                <a16:creationId xmlns:a16="http://schemas.microsoft.com/office/drawing/2014/main" id="{951E6BF2-15F5-4507-A9CD-F06B847AF97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123534" y="-6409"/>
            <a:ext cx="1921171" cy="4784036"/>
          </a:xfrm>
          <a:prstGeom prst="rect">
            <a:avLst/>
          </a:prstGeom>
        </p:spPr>
      </p:pic>
      <p:sp>
        <p:nvSpPr>
          <p:cNvPr id="12" name="TextBox 11">
            <a:extLst>
              <a:ext uri="{FF2B5EF4-FFF2-40B4-BE49-F238E27FC236}">
                <a16:creationId xmlns:a16="http://schemas.microsoft.com/office/drawing/2014/main" id="{B9258C9B-0976-4096-97B9-8DDAACC964FE}"/>
              </a:ext>
            </a:extLst>
          </p:cNvPr>
          <p:cNvSpPr txBox="1"/>
          <p:nvPr/>
        </p:nvSpPr>
        <p:spPr>
          <a:xfrm>
            <a:off x="0" y="-16391"/>
            <a:ext cx="7301552" cy="5078313"/>
          </a:xfrm>
          <a:prstGeom prst="rect">
            <a:avLst/>
          </a:prstGeom>
          <a:noFill/>
        </p:spPr>
        <p:txBody>
          <a:bodyPr wrap="square" rtlCol="0">
            <a:spAutoFit/>
          </a:bodyPr>
          <a:lstStyle/>
          <a:p>
            <a:r>
              <a:rPr lang="en-US" dirty="0">
                <a:solidFill>
                  <a:srgbClr val="FF0000"/>
                </a:solidFill>
              </a:rPr>
              <a:t>African-American fashion designer Daniel Day, or Dapper Dan, started his Harlem boutique in 1983 with the intention of becoming a wholesaler, but was obstructed due to widespread racial prejudice from textile companies, who refused to sell him the fabrics and materials he needed. Day then resolved to make his own products from scratch. He purchased machinery from American garment factories that were shut down as brands started to outsource manufacturing to China and invented a technique for embossing large logos onto the heaviest materials, like leathers and furs. He crafted made-to-measure items for his customers, with entirely original shapes, emblazoned with the logos of high-profile luxury brands (including Gucci) in luxurious protest of the mainstream fashion industry’s disdain for and exclusion of black people. In 1992, Fendi sued him for counterfeiting and his brand went bankrupt. Then in the early 2000s, he saw his designs copied by European luxury brands. But in 2017, Gucci reached out to Day for a collaboration, as an homage to his resourcefulness and creativity at a time when his community was shunned by the luxury fashion industry, and as an act of apology for Gucci’s history of racism and cultural appropriation. This gesture to give Day the credit he</a:t>
            </a:r>
          </a:p>
        </p:txBody>
      </p:sp>
      <p:pic>
        <p:nvPicPr>
          <p:cNvPr id="13" name="Picture 12">
            <a:extLst>
              <a:ext uri="{FF2B5EF4-FFF2-40B4-BE49-F238E27FC236}">
                <a16:creationId xmlns:a16="http://schemas.microsoft.com/office/drawing/2014/main" id="{D7DFB75B-A364-46B6-94AF-7C049FCC9F8C}"/>
              </a:ext>
            </a:extLst>
          </p:cNvPr>
          <p:cNvPicPr>
            <a:picLocks noChangeAspect="1"/>
          </p:cNvPicPr>
          <p:nvPr/>
        </p:nvPicPr>
        <p:blipFill rotWithShape="1">
          <a:blip r:embed="rId3"/>
          <a:srcRect l="62932" t="13896" r="12609" b="27912"/>
          <a:stretch/>
        </p:blipFill>
        <p:spPr>
          <a:xfrm>
            <a:off x="9207191" y="0"/>
            <a:ext cx="2982136" cy="3988904"/>
          </a:xfrm>
          <a:prstGeom prst="rect">
            <a:avLst/>
          </a:prstGeom>
        </p:spPr>
      </p:pic>
      <p:sp>
        <p:nvSpPr>
          <p:cNvPr id="14" name="TextBox 13">
            <a:extLst>
              <a:ext uri="{FF2B5EF4-FFF2-40B4-BE49-F238E27FC236}">
                <a16:creationId xmlns:a16="http://schemas.microsoft.com/office/drawing/2014/main" id="{6A9B0C29-B2EF-46AA-8571-629F1CE6C37B}"/>
              </a:ext>
            </a:extLst>
          </p:cNvPr>
          <p:cNvSpPr txBox="1"/>
          <p:nvPr/>
        </p:nvSpPr>
        <p:spPr>
          <a:xfrm>
            <a:off x="10888438" y="0"/>
            <a:ext cx="1303562" cy="369332"/>
          </a:xfrm>
          <a:prstGeom prst="rect">
            <a:avLst/>
          </a:prstGeom>
          <a:noFill/>
        </p:spPr>
        <p:txBody>
          <a:bodyPr wrap="none" rtlCol="0">
            <a:spAutoFit/>
          </a:bodyPr>
          <a:lstStyle/>
          <a:p>
            <a:r>
              <a:rPr lang="en-US" dirty="0"/>
              <a:t>GUC273855</a:t>
            </a:r>
          </a:p>
        </p:txBody>
      </p:sp>
      <p:sp>
        <p:nvSpPr>
          <p:cNvPr id="15" name="TextBox 14">
            <a:extLst>
              <a:ext uri="{FF2B5EF4-FFF2-40B4-BE49-F238E27FC236}">
                <a16:creationId xmlns:a16="http://schemas.microsoft.com/office/drawing/2014/main" id="{781EA1D3-3FCD-4D75-A1F8-83CA638349AA}"/>
              </a:ext>
            </a:extLst>
          </p:cNvPr>
          <p:cNvSpPr txBox="1"/>
          <p:nvPr/>
        </p:nvSpPr>
        <p:spPr>
          <a:xfrm>
            <a:off x="0" y="4919007"/>
            <a:ext cx="3458817" cy="923330"/>
          </a:xfrm>
          <a:prstGeom prst="rect">
            <a:avLst/>
          </a:prstGeom>
          <a:noFill/>
        </p:spPr>
        <p:txBody>
          <a:bodyPr wrap="square" rtlCol="0">
            <a:spAutoFit/>
          </a:bodyPr>
          <a:lstStyle/>
          <a:p>
            <a:r>
              <a:rPr lang="en-US" dirty="0">
                <a:solidFill>
                  <a:srgbClr val="FF0000"/>
                </a:solidFill>
              </a:rPr>
              <a:t>was due resulted in highly sought-after Dapper Dan creations as fabulous as old times.</a:t>
            </a:r>
          </a:p>
        </p:txBody>
      </p:sp>
      <p:sp>
        <p:nvSpPr>
          <p:cNvPr id="16" name="TextBox 15">
            <a:extLst>
              <a:ext uri="{FF2B5EF4-FFF2-40B4-BE49-F238E27FC236}">
                <a16:creationId xmlns:a16="http://schemas.microsoft.com/office/drawing/2014/main" id="{3577A022-84C9-46E0-8899-9FB56ABBD205}"/>
              </a:ext>
            </a:extLst>
          </p:cNvPr>
          <p:cNvSpPr txBox="1"/>
          <p:nvPr/>
        </p:nvSpPr>
        <p:spPr>
          <a:xfrm>
            <a:off x="-25368" y="5677620"/>
            <a:ext cx="3357349" cy="646331"/>
          </a:xfrm>
          <a:prstGeom prst="rect">
            <a:avLst/>
          </a:prstGeom>
          <a:noFill/>
        </p:spPr>
        <p:txBody>
          <a:bodyPr wrap="square" rtlCol="0">
            <a:spAutoFit/>
          </a:bodyPr>
          <a:lstStyle/>
          <a:p>
            <a:r>
              <a:rPr lang="en-US" dirty="0">
                <a:solidFill>
                  <a:srgbClr val="00B050"/>
                </a:solidFill>
              </a:rPr>
              <a:t>Terminology – a split hood zips down the middle for versatility.</a:t>
            </a:r>
          </a:p>
        </p:txBody>
      </p:sp>
      <p:sp>
        <p:nvSpPr>
          <p:cNvPr id="18" name="TextBox 17">
            <a:extLst>
              <a:ext uri="{FF2B5EF4-FFF2-40B4-BE49-F238E27FC236}">
                <a16:creationId xmlns:a16="http://schemas.microsoft.com/office/drawing/2014/main" id="{A48F7488-521C-40D9-89CB-90FF5183D3C2}"/>
              </a:ext>
            </a:extLst>
          </p:cNvPr>
          <p:cNvSpPr txBox="1"/>
          <p:nvPr/>
        </p:nvSpPr>
        <p:spPr>
          <a:xfrm>
            <a:off x="-25368" y="6253802"/>
            <a:ext cx="3458817" cy="646331"/>
          </a:xfrm>
          <a:prstGeom prst="rect">
            <a:avLst/>
          </a:prstGeom>
          <a:noFill/>
        </p:spPr>
        <p:txBody>
          <a:bodyPr wrap="square" rtlCol="0">
            <a:spAutoFit/>
          </a:bodyPr>
          <a:lstStyle/>
          <a:p>
            <a:r>
              <a:rPr lang="en-US" dirty="0">
                <a:solidFill>
                  <a:srgbClr val="00B0F0"/>
                </a:solidFill>
              </a:rPr>
              <a:t>Special collateral enhances value and convenience.</a:t>
            </a:r>
          </a:p>
        </p:txBody>
      </p:sp>
    </p:spTree>
    <p:extLst>
      <p:ext uri="{BB962C8B-B14F-4D97-AF65-F5344CB8AC3E}">
        <p14:creationId xmlns:p14="http://schemas.microsoft.com/office/powerpoint/2010/main" val="4007460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ssets.vogue.com/photos/55c6517b08298d8be2226ea2/master/pass/00180m.jpg">
            <a:extLst>
              <a:ext uri="{FF2B5EF4-FFF2-40B4-BE49-F238E27FC236}">
                <a16:creationId xmlns:a16="http://schemas.microsoft.com/office/drawing/2014/main" id="{FD2BA9A9-0852-4D90-BD8A-A568A9F06E8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2661313" cy="399197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0DF72D9A-517A-4087-ACD4-1ACEEBA374A9}"/>
              </a:ext>
            </a:extLst>
          </p:cNvPr>
          <p:cNvSpPr txBox="1"/>
          <p:nvPr/>
        </p:nvSpPr>
        <p:spPr>
          <a:xfrm>
            <a:off x="11056753" y="0"/>
            <a:ext cx="1135247" cy="369332"/>
          </a:xfrm>
          <a:prstGeom prst="rect">
            <a:avLst/>
          </a:prstGeom>
          <a:noFill/>
        </p:spPr>
        <p:txBody>
          <a:bodyPr wrap="none" rtlCol="0">
            <a:spAutoFit/>
          </a:bodyPr>
          <a:lstStyle/>
          <a:p>
            <a:r>
              <a:rPr lang="en-US" dirty="0"/>
              <a:t>CHL83624</a:t>
            </a:r>
          </a:p>
        </p:txBody>
      </p:sp>
      <p:pic>
        <p:nvPicPr>
          <p:cNvPr id="12" name="Picture 11">
            <a:extLst>
              <a:ext uri="{FF2B5EF4-FFF2-40B4-BE49-F238E27FC236}">
                <a16:creationId xmlns:a16="http://schemas.microsoft.com/office/drawing/2014/main" id="{11646C25-EEA3-4116-A1B9-3EA30D0982A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446819" y="0"/>
            <a:ext cx="4594375" cy="4405518"/>
          </a:xfrm>
          <a:prstGeom prst="rect">
            <a:avLst/>
          </a:prstGeom>
        </p:spPr>
      </p:pic>
      <p:pic>
        <p:nvPicPr>
          <p:cNvPr id="13" name="Picture 12">
            <a:extLst>
              <a:ext uri="{FF2B5EF4-FFF2-40B4-BE49-F238E27FC236}">
                <a16:creationId xmlns:a16="http://schemas.microsoft.com/office/drawing/2014/main" id="{DE04AA67-92BF-4D2E-9C14-996AA3EA43D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068786" y="0"/>
            <a:ext cx="2176818" cy="4405518"/>
          </a:xfrm>
          <a:prstGeom prst="rect">
            <a:avLst/>
          </a:prstGeom>
        </p:spPr>
      </p:pic>
      <p:sp>
        <p:nvSpPr>
          <p:cNvPr id="14" name="TextBox 13">
            <a:extLst>
              <a:ext uri="{FF2B5EF4-FFF2-40B4-BE49-F238E27FC236}">
                <a16:creationId xmlns:a16="http://schemas.microsoft.com/office/drawing/2014/main" id="{8BE24B4F-30CE-45B1-B4BA-67929C73F3A4}"/>
              </a:ext>
            </a:extLst>
          </p:cNvPr>
          <p:cNvSpPr txBox="1"/>
          <p:nvPr/>
        </p:nvSpPr>
        <p:spPr>
          <a:xfrm>
            <a:off x="9172044" y="3718679"/>
            <a:ext cx="3019956" cy="3139321"/>
          </a:xfrm>
          <a:prstGeom prst="rect">
            <a:avLst/>
          </a:prstGeom>
          <a:solidFill>
            <a:schemeClr val="bg1"/>
          </a:solidFill>
          <a:ln>
            <a:solidFill>
              <a:schemeClr val="tx1"/>
            </a:solidFill>
          </a:ln>
        </p:spPr>
        <p:txBody>
          <a:bodyPr wrap="square" rtlCol="0">
            <a:spAutoFit/>
          </a:bodyPr>
          <a:lstStyle/>
          <a:p>
            <a:r>
              <a:rPr lang="en-US" dirty="0" err="1"/>
              <a:t>Chloé</a:t>
            </a:r>
            <a:r>
              <a:rPr lang="en-US" dirty="0"/>
              <a:t> Wool Woodland Dress</a:t>
            </a:r>
          </a:p>
          <a:p>
            <a:r>
              <a:rPr lang="en-US" dirty="0">
                <a:solidFill>
                  <a:srgbClr val="FF0000"/>
                </a:solidFill>
              </a:rPr>
              <a:t>Look 18 from the Fall 2007 Runway. </a:t>
            </a:r>
            <a:r>
              <a:rPr lang="en-US" dirty="0"/>
              <a:t>Creme, black and grey </a:t>
            </a:r>
            <a:r>
              <a:rPr lang="en-US" dirty="0" err="1"/>
              <a:t>Chloé</a:t>
            </a:r>
            <a:r>
              <a:rPr lang="en-US" dirty="0"/>
              <a:t> </a:t>
            </a:r>
            <a:r>
              <a:rPr lang="en-US" dirty="0" err="1"/>
              <a:t>colorblock</a:t>
            </a:r>
            <a:r>
              <a:rPr lang="en-US" dirty="0"/>
              <a:t> wool mini dress with woodland print throughout, short sleeves, dual slit pockets at front and exposed zip closure at back. </a:t>
            </a:r>
            <a:r>
              <a:rPr lang="en-US" dirty="0">
                <a:solidFill>
                  <a:srgbClr val="00B050"/>
                </a:solidFill>
              </a:rPr>
              <a:t>As seen on Karlie Kloss </a:t>
            </a:r>
            <a:r>
              <a:rPr lang="en-US" dirty="0">
                <a:solidFill>
                  <a:srgbClr val="00B0F0"/>
                </a:solidFill>
              </a:rPr>
              <a:t>in the August 2007 issue of </a:t>
            </a:r>
            <a:r>
              <a:rPr lang="en-US" i="1" dirty="0">
                <a:solidFill>
                  <a:srgbClr val="00B0F0"/>
                </a:solidFill>
              </a:rPr>
              <a:t>Teen Vogue</a:t>
            </a:r>
            <a:r>
              <a:rPr lang="en-US" dirty="0">
                <a:solidFill>
                  <a:srgbClr val="00B0F0"/>
                </a:solidFill>
              </a:rPr>
              <a:t>.</a:t>
            </a:r>
          </a:p>
        </p:txBody>
      </p:sp>
      <p:sp>
        <p:nvSpPr>
          <p:cNvPr id="15" name="Rectangle 14">
            <a:extLst>
              <a:ext uri="{FF2B5EF4-FFF2-40B4-BE49-F238E27FC236}">
                <a16:creationId xmlns:a16="http://schemas.microsoft.com/office/drawing/2014/main" id="{BB22FAA6-96C7-4973-BF04-628BEE37B6F7}"/>
              </a:ext>
            </a:extLst>
          </p:cNvPr>
          <p:cNvSpPr/>
          <p:nvPr/>
        </p:nvSpPr>
        <p:spPr>
          <a:xfrm>
            <a:off x="1" y="3991970"/>
            <a:ext cx="2661312" cy="2862322"/>
          </a:xfrm>
          <a:prstGeom prst="rect">
            <a:avLst/>
          </a:prstGeom>
        </p:spPr>
        <p:txBody>
          <a:bodyPr wrap="square">
            <a:spAutoFit/>
          </a:bodyPr>
          <a:lstStyle/>
          <a:p>
            <a:r>
              <a:rPr lang="en-US" dirty="0">
                <a:solidFill>
                  <a:srgbClr val="FF0000"/>
                </a:solidFill>
              </a:rPr>
              <a:t>Citing the seasonal collection places the item within the context of that collection’s themes and the overall brand history. Runway items are selected to showcase the season’s offering at its most </a:t>
            </a:r>
            <a:r>
              <a:rPr lang="en-US" dirty="0" err="1">
                <a:solidFill>
                  <a:srgbClr val="FF0000"/>
                </a:solidFill>
              </a:rPr>
              <a:t>eyecatching</a:t>
            </a:r>
            <a:r>
              <a:rPr lang="en-US" dirty="0">
                <a:solidFill>
                  <a:srgbClr val="FF0000"/>
                </a:solidFill>
              </a:rPr>
              <a:t>, innovative and symbolic. </a:t>
            </a:r>
            <a:endParaRPr lang="en-US" dirty="0"/>
          </a:p>
        </p:txBody>
      </p:sp>
      <p:sp>
        <p:nvSpPr>
          <p:cNvPr id="11" name="TextBox 10">
            <a:extLst>
              <a:ext uri="{FF2B5EF4-FFF2-40B4-BE49-F238E27FC236}">
                <a16:creationId xmlns:a16="http://schemas.microsoft.com/office/drawing/2014/main" id="{3A7477B3-0541-4BE0-A731-5C6E2DD4403C}"/>
              </a:ext>
            </a:extLst>
          </p:cNvPr>
          <p:cNvSpPr txBox="1"/>
          <p:nvPr/>
        </p:nvSpPr>
        <p:spPr>
          <a:xfrm>
            <a:off x="2516596" y="4405518"/>
            <a:ext cx="6573684" cy="1477328"/>
          </a:xfrm>
          <a:prstGeom prst="rect">
            <a:avLst/>
          </a:prstGeom>
          <a:noFill/>
        </p:spPr>
        <p:txBody>
          <a:bodyPr wrap="square" rtlCol="0">
            <a:spAutoFit/>
          </a:bodyPr>
          <a:lstStyle/>
          <a:p>
            <a:r>
              <a:rPr lang="en-US" dirty="0">
                <a:solidFill>
                  <a:srgbClr val="00B050"/>
                </a:solidFill>
              </a:rPr>
              <a:t>Celebrity -- American model and </a:t>
            </a:r>
            <a:r>
              <a:rPr lang="en-US" i="1" dirty="0">
                <a:solidFill>
                  <a:srgbClr val="00B050"/>
                </a:solidFill>
              </a:rPr>
              <a:t>Project Runway </a:t>
            </a:r>
            <a:r>
              <a:rPr lang="en-US" dirty="0">
                <a:solidFill>
                  <a:srgbClr val="00B050"/>
                </a:solidFill>
              </a:rPr>
              <a:t>co-host Karlie Kloss is one of the top supermodels to emerge in the twenty-first century, with 16.6 million followers across social media and even more fans. This photo shoot, taken when Kloss was fourteen, is historic as her first editorial work.</a:t>
            </a:r>
            <a:endParaRPr lang="en-US" dirty="0"/>
          </a:p>
        </p:txBody>
      </p:sp>
      <p:sp>
        <p:nvSpPr>
          <p:cNvPr id="2" name="TextBox 1">
            <a:extLst>
              <a:ext uri="{FF2B5EF4-FFF2-40B4-BE49-F238E27FC236}">
                <a16:creationId xmlns:a16="http://schemas.microsoft.com/office/drawing/2014/main" id="{956727EE-9CD8-4087-A56A-9BB4184CDF2C}"/>
              </a:ext>
            </a:extLst>
          </p:cNvPr>
          <p:cNvSpPr txBox="1"/>
          <p:nvPr/>
        </p:nvSpPr>
        <p:spPr>
          <a:xfrm>
            <a:off x="2516596" y="5696711"/>
            <a:ext cx="6573684" cy="1200329"/>
          </a:xfrm>
          <a:prstGeom prst="rect">
            <a:avLst/>
          </a:prstGeom>
          <a:noFill/>
        </p:spPr>
        <p:txBody>
          <a:bodyPr wrap="square" rtlCol="0">
            <a:spAutoFit/>
          </a:bodyPr>
          <a:lstStyle/>
          <a:p>
            <a:r>
              <a:rPr lang="en-US" dirty="0">
                <a:solidFill>
                  <a:srgbClr val="00B0F0"/>
                </a:solidFill>
              </a:rPr>
              <a:t>Editorial coverage – even fewer fashion products make it to high-profile magazines than the runway, and the items’ increased visibility means greater recognition for those who wear them. In the case of a 2007 issue, there is also a sense of nostalgia. </a:t>
            </a:r>
          </a:p>
        </p:txBody>
      </p:sp>
      <p:pic>
        <p:nvPicPr>
          <p:cNvPr id="16" name="Picture 15">
            <a:extLst>
              <a:ext uri="{FF2B5EF4-FFF2-40B4-BE49-F238E27FC236}">
                <a16:creationId xmlns:a16="http://schemas.microsoft.com/office/drawing/2014/main" id="{34F41A5E-A13A-48BE-8E8E-8F16A3AB9BF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12221"/>
          <a:stretch/>
        </p:blipFill>
        <p:spPr>
          <a:xfrm>
            <a:off x="9245604" y="0"/>
            <a:ext cx="2946396" cy="3207224"/>
          </a:xfrm>
          <a:prstGeom prst="rect">
            <a:avLst/>
          </a:prstGeom>
        </p:spPr>
      </p:pic>
      <p:sp>
        <p:nvSpPr>
          <p:cNvPr id="3" name="TextBox 2">
            <a:extLst>
              <a:ext uri="{FF2B5EF4-FFF2-40B4-BE49-F238E27FC236}">
                <a16:creationId xmlns:a16="http://schemas.microsoft.com/office/drawing/2014/main" id="{A14B4226-A07C-43BB-8F98-FE5D562F23B3}"/>
              </a:ext>
            </a:extLst>
          </p:cNvPr>
          <p:cNvSpPr txBox="1"/>
          <p:nvPr/>
        </p:nvSpPr>
        <p:spPr>
          <a:xfrm>
            <a:off x="11056752" y="0"/>
            <a:ext cx="1135247" cy="369332"/>
          </a:xfrm>
          <a:prstGeom prst="rect">
            <a:avLst/>
          </a:prstGeom>
          <a:noFill/>
        </p:spPr>
        <p:txBody>
          <a:bodyPr wrap="none" rtlCol="0">
            <a:spAutoFit/>
          </a:bodyPr>
          <a:lstStyle/>
          <a:p>
            <a:r>
              <a:rPr lang="en-US" dirty="0"/>
              <a:t>CHL83624</a:t>
            </a:r>
          </a:p>
        </p:txBody>
      </p:sp>
    </p:spTree>
    <p:extLst>
      <p:ext uri="{BB962C8B-B14F-4D97-AF65-F5344CB8AC3E}">
        <p14:creationId xmlns:p14="http://schemas.microsoft.com/office/powerpoint/2010/main" val="122248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2B34F60-1950-4A35-9F34-31AEA9BFC354}"/>
              </a:ext>
            </a:extLst>
          </p:cNvPr>
          <p:cNvSpPr txBox="1"/>
          <p:nvPr/>
        </p:nvSpPr>
        <p:spPr>
          <a:xfrm>
            <a:off x="6096000" y="4826675"/>
            <a:ext cx="6096000" cy="2031325"/>
          </a:xfrm>
          <a:prstGeom prst="rect">
            <a:avLst/>
          </a:prstGeom>
          <a:solidFill>
            <a:schemeClr val="bg1"/>
          </a:solidFill>
          <a:ln>
            <a:solidFill>
              <a:schemeClr val="tx1"/>
            </a:solidFill>
          </a:ln>
        </p:spPr>
        <p:txBody>
          <a:bodyPr wrap="square" rtlCol="0">
            <a:spAutoFit/>
          </a:bodyPr>
          <a:lstStyle/>
          <a:p>
            <a:r>
              <a:rPr lang="en-US" dirty="0"/>
              <a:t>Carolina Herrera Satin Floral Gown</a:t>
            </a:r>
          </a:p>
          <a:p>
            <a:r>
              <a:rPr lang="en-US" dirty="0">
                <a:solidFill>
                  <a:srgbClr val="FF0000"/>
                </a:solidFill>
              </a:rPr>
              <a:t>Look 26 from the Resort 2010 Runway. </a:t>
            </a:r>
            <a:r>
              <a:rPr lang="en-US" dirty="0">
                <a:solidFill>
                  <a:srgbClr val="00B050"/>
                </a:solidFill>
              </a:rPr>
              <a:t>Original sample worn by Karlie Kloss.</a:t>
            </a:r>
            <a:r>
              <a:rPr lang="en-US" dirty="0"/>
              <a:t> Tangerine, white and silver Carolina Herrera satin sleeveless gown with brushstroke floral print throughout, ruffled bodice featuring grommet embellishments, flared skirt, crossover straps at back and concealed zip closure at center back.</a:t>
            </a:r>
          </a:p>
        </p:txBody>
      </p:sp>
      <p:sp>
        <p:nvSpPr>
          <p:cNvPr id="7" name="TextBox 6">
            <a:extLst>
              <a:ext uri="{FF2B5EF4-FFF2-40B4-BE49-F238E27FC236}">
                <a16:creationId xmlns:a16="http://schemas.microsoft.com/office/drawing/2014/main" id="{A823EC0E-A7B3-4DE7-ABE4-B7974F01F051}"/>
              </a:ext>
            </a:extLst>
          </p:cNvPr>
          <p:cNvSpPr txBox="1"/>
          <p:nvPr/>
        </p:nvSpPr>
        <p:spPr>
          <a:xfrm>
            <a:off x="-69376" y="4324571"/>
            <a:ext cx="6165376" cy="2308324"/>
          </a:xfrm>
          <a:prstGeom prst="rect">
            <a:avLst/>
          </a:prstGeom>
          <a:noFill/>
        </p:spPr>
        <p:txBody>
          <a:bodyPr wrap="square" rtlCol="0">
            <a:spAutoFit/>
          </a:bodyPr>
          <a:lstStyle/>
          <a:p>
            <a:r>
              <a:rPr lang="en-US" dirty="0">
                <a:solidFill>
                  <a:srgbClr val="00B050"/>
                </a:solidFill>
              </a:rPr>
              <a:t>A fashion collection has one sample, or prototype, for each product that predates mass production and retail availability. Sample garments have tags affixed to the interior that identify them as such, whether they are handwritten or given a barcode by the sample tracking system Fashion GPS. American model and </a:t>
            </a:r>
            <a:r>
              <a:rPr lang="en-US" i="1" dirty="0">
                <a:solidFill>
                  <a:srgbClr val="00B050"/>
                </a:solidFill>
              </a:rPr>
              <a:t>Project Runway </a:t>
            </a:r>
            <a:r>
              <a:rPr lang="en-US" dirty="0">
                <a:solidFill>
                  <a:srgbClr val="00B050"/>
                </a:solidFill>
              </a:rPr>
              <a:t>co-host Karlie Kloss is one of the top supermodels to emerge in the twenty-first century, with 16.6 million followers across social media and even more fans.</a:t>
            </a:r>
          </a:p>
        </p:txBody>
      </p:sp>
      <p:pic>
        <p:nvPicPr>
          <p:cNvPr id="9" name="Picture 8">
            <a:extLst>
              <a:ext uri="{FF2B5EF4-FFF2-40B4-BE49-F238E27FC236}">
                <a16:creationId xmlns:a16="http://schemas.microsoft.com/office/drawing/2014/main" id="{887B1393-78B9-42E6-8907-35598C2381A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2832927" cy="4247317"/>
          </a:xfrm>
          <a:prstGeom prst="rect">
            <a:avLst/>
          </a:prstGeom>
        </p:spPr>
      </p:pic>
      <p:pic>
        <p:nvPicPr>
          <p:cNvPr id="2" name="Picture 1">
            <a:extLst>
              <a:ext uri="{FF2B5EF4-FFF2-40B4-BE49-F238E27FC236}">
                <a16:creationId xmlns:a16="http://schemas.microsoft.com/office/drawing/2014/main" id="{70AA0B1B-C324-4259-8093-8122B10D6C8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144000" y="3742"/>
            <a:ext cx="3008538" cy="4373217"/>
          </a:xfrm>
          <a:prstGeom prst="rect">
            <a:avLst/>
          </a:prstGeom>
        </p:spPr>
      </p:pic>
      <p:pic>
        <p:nvPicPr>
          <p:cNvPr id="12" name="Picture 11">
            <a:extLst>
              <a:ext uri="{FF2B5EF4-FFF2-40B4-BE49-F238E27FC236}">
                <a16:creationId xmlns:a16="http://schemas.microsoft.com/office/drawing/2014/main" id="{D98DA207-9285-4C7B-BF5E-B57C9E2CE75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525905" y="0"/>
            <a:ext cx="2659038" cy="4749421"/>
          </a:xfrm>
          <a:prstGeom prst="rect">
            <a:avLst/>
          </a:prstGeom>
        </p:spPr>
      </p:pic>
      <p:sp>
        <p:nvSpPr>
          <p:cNvPr id="13" name="Rectangle 12">
            <a:extLst>
              <a:ext uri="{FF2B5EF4-FFF2-40B4-BE49-F238E27FC236}">
                <a16:creationId xmlns:a16="http://schemas.microsoft.com/office/drawing/2014/main" id="{E92EA8EF-A643-43B7-88B0-3C307198A097}"/>
              </a:ext>
            </a:extLst>
          </p:cNvPr>
          <p:cNvSpPr/>
          <p:nvPr/>
        </p:nvSpPr>
        <p:spPr>
          <a:xfrm>
            <a:off x="3007057" y="0"/>
            <a:ext cx="3900985" cy="4247317"/>
          </a:xfrm>
          <a:prstGeom prst="rect">
            <a:avLst/>
          </a:prstGeom>
        </p:spPr>
        <p:txBody>
          <a:bodyPr wrap="square">
            <a:spAutoFit/>
          </a:bodyPr>
          <a:lstStyle/>
          <a:p>
            <a:r>
              <a:rPr lang="en-US" dirty="0">
                <a:solidFill>
                  <a:srgbClr val="FF0000"/>
                </a:solidFill>
              </a:rPr>
              <a:t>Citing the seasonal collection places the item within the context of that collection’s themes and inspirations and the overall brand history. Runway items are selected by the creative director to showcase the season’s offering at its most </a:t>
            </a:r>
            <a:r>
              <a:rPr lang="en-US" dirty="0" err="1">
                <a:solidFill>
                  <a:srgbClr val="FF0000"/>
                </a:solidFill>
              </a:rPr>
              <a:t>eyecatching</a:t>
            </a:r>
            <a:r>
              <a:rPr lang="en-US" dirty="0">
                <a:solidFill>
                  <a:srgbClr val="FF0000"/>
                </a:solidFill>
              </a:rPr>
              <a:t>, innovative and symbolic. The pieces that appear on the runway are special as participants of a storied high fashion ritual and focal points of editorial shoots. Some items from the runway are never mass-produced! I cited runway looks from shows covered by the preeminent fashion authority, </a:t>
            </a:r>
            <a:r>
              <a:rPr lang="en-US" i="1" dirty="0">
                <a:solidFill>
                  <a:srgbClr val="FF0000"/>
                </a:solidFill>
              </a:rPr>
              <a:t>Vogue</a:t>
            </a:r>
            <a:r>
              <a:rPr lang="en-US" dirty="0">
                <a:solidFill>
                  <a:srgbClr val="FF0000"/>
                </a:solidFill>
              </a:rPr>
              <a:t>.</a:t>
            </a:r>
            <a:endParaRPr lang="en-US" dirty="0"/>
          </a:p>
        </p:txBody>
      </p:sp>
    </p:spTree>
    <p:extLst>
      <p:ext uri="{BB962C8B-B14F-4D97-AF65-F5344CB8AC3E}">
        <p14:creationId xmlns:p14="http://schemas.microsoft.com/office/powerpoint/2010/main" val="1568839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6511890-68CC-421A-B8DC-301ECEB54453}"/>
              </a:ext>
            </a:extLst>
          </p:cNvPr>
          <p:cNvSpPr txBox="1"/>
          <p:nvPr/>
        </p:nvSpPr>
        <p:spPr>
          <a:xfrm>
            <a:off x="5900382" y="5227092"/>
            <a:ext cx="6291618" cy="1477328"/>
          </a:xfrm>
          <a:prstGeom prst="rect">
            <a:avLst/>
          </a:prstGeom>
          <a:solidFill>
            <a:schemeClr val="bg1"/>
          </a:solidFill>
          <a:ln>
            <a:solidFill>
              <a:schemeClr val="tx1"/>
            </a:solidFill>
          </a:ln>
        </p:spPr>
        <p:txBody>
          <a:bodyPr wrap="square" rtlCol="0">
            <a:spAutoFit/>
          </a:bodyPr>
          <a:lstStyle/>
          <a:p>
            <a:r>
              <a:rPr lang="en-US" dirty="0" err="1"/>
              <a:t>Yohji</a:t>
            </a:r>
            <a:r>
              <a:rPr lang="en-US" dirty="0"/>
              <a:t> Yamamoto Silk </a:t>
            </a:r>
            <a:r>
              <a:rPr lang="en-US" dirty="0" err="1"/>
              <a:t>Fènghuáng</a:t>
            </a:r>
            <a:r>
              <a:rPr lang="en-US" dirty="0"/>
              <a:t> Top w/Tags</a:t>
            </a:r>
          </a:p>
          <a:p>
            <a:r>
              <a:rPr lang="en-US" dirty="0"/>
              <a:t>Black and multicolor </a:t>
            </a:r>
            <a:r>
              <a:rPr lang="en-US" dirty="0" err="1"/>
              <a:t>Yohji</a:t>
            </a:r>
            <a:r>
              <a:rPr lang="en-US" dirty="0"/>
              <a:t> Yamamoto silk floral top with </a:t>
            </a:r>
            <a:r>
              <a:rPr lang="en-US" dirty="0" err="1">
                <a:solidFill>
                  <a:srgbClr val="FF0000"/>
                </a:solidFill>
              </a:rPr>
              <a:t>fènghuáng</a:t>
            </a:r>
            <a:r>
              <a:rPr lang="en-US" dirty="0"/>
              <a:t> motif throughout, Mandarin collar, single pocket at front and draping featuring braid accent at back. </a:t>
            </a:r>
            <a:r>
              <a:rPr lang="en-US" dirty="0">
                <a:solidFill>
                  <a:srgbClr val="00B050"/>
                </a:solidFill>
              </a:rPr>
              <a:t>Includes fabric swatch.</a:t>
            </a:r>
          </a:p>
        </p:txBody>
      </p:sp>
      <p:sp>
        <p:nvSpPr>
          <p:cNvPr id="6" name="Rectangle 5">
            <a:extLst>
              <a:ext uri="{FF2B5EF4-FFF2-40B4-BE49-F238E27FC236}">
                <a16:creationId xmlns:a16="http://schemas.microsoft.com/office/drawing/2014/main" id="{8A7EB031-419D-47A7-89F5-B585E0E86D6D}"/>
              </a:ext>
            </a:extLst>
          </p:cNvPr>
          <p:cNvSpPr/>
          <p:nvPr/>
        </p:nvSpPr>
        <p:spPr>
          <a:xfrm>
            <a:off x="0" y="6137616"/>
            <a:ext cx="5486400" cy="369332"/>
          </a:xfrm>
          <a:prstGeom prst="rect">
            <a:avLst/>
          </a:prstGeom>
        </p:spPr>
        <p:txBody>
          <a:bodyPr wrap="square">
            <a:spAutoFit/>
          </a:bodyPr>
          <a:lstStyle/>
          <a:p>
            <a:r>
              <a:rPr lang="en-US" dirty="0">
                <a:solidFill>
                  <a:srgbClr val="00B050"/>
                </a:solidFill>
              </a:rPr>
              <a:t>Special collateral enhances value and convenience.</a:t>
            </a:r>
          </a:p>
        </p:txBody>
      </p:sp>
      <p:pic>
        <p:nvPicPr>
          <p:cNvPr id="3" name="Picture 2">
            <a:extLst>
              <a:ext uri="{FF2B5EF4-FFF2-40B4-BE49-F238E27FC236}">
                <a16:creationId xmlns:a16="http://schemas.microsoft.com/office/drawing/2014/main" id="{BAEA6479-E977-42C8-BCD1-2917B6947EA0}"/>
              </a:ext>
            </a:extLst>
          </p:cNvPr>
          <p:cNvPicPr>
            <a:picLocks noChangeAspect="1"/>
          </p:cNvPicPr>
          <p:nvPr/>
        </p:nvPicPr>
        <p:blipFill rotWithShape="1">
          <a:blip r:embed="rId2"/>
          <a:srcRect l="12537" t="13913" r="12239" b="17994"/>
          <a:stretch/>
        </p:blipFill>
        <p:spPr>
          <a:xfrm>
            <a:off x="3020704" y="25821"/>
            <a:ext cx="9171296" cy="4667535"/>
          </a:xfrm>
          <a:prstGeom prst="rect">
            <a:avLst/>
          </a:prstGeom>
        </p:spPr>
      </p:pic>
      <p:sp>
        <p:nvSpPr>
          <p:cNvPr id="7" name="TextBox 6">
            <a:extLst>
              <a:ext uri="{FF2B5EF4-FFF2-40B4-BE49-F238E27FC236}">
                <a16:creationId xmlns:a16="http://schemas.microsoft.com/office/drawing/2014/main" id="{C3FA4915-2594-4A00-BC02-44FC6F466312}"/>
              </a:ext>
            </a:extLst>
          </p:cNvPr>
          <p:cNvSpPr txBox="1"/>
          <p:nvPr/>
        </p:nvSpPr>
        <p:spPr>
          <a:xfrm>
            <a:off x="0" y="3103434"/>
            <a:ext cx="5486400" cy="2862322"/>
          </a:xfrm>
          <a:prstGeom prst="rect">
            <a:avLst/>
          </a:prstGeom>
          <a:noFill/>
        </p:spPr>
        <p:txBody>
          <a:bodyPr wrap="square" rtlCol="0">
            <a:spAutoFit/>
          </a:bodyPr>
          <a:lstStyle/>
          <a:p>
            <a:r>
              <a:rPr lang="en-US" dirty="0">
                <a:solidFill>
                  <a:srgbClr val="FF0000"/>
                </a:solidFill>
              </a:rPr>
              <a:t>Culture – The </a:t>
            </a:r>
            <a:r>
              <a:rPr lang="en-US" dirty="0" err="1">
                <a:solidFill>
                  <a:srgbClr val="FF0000"/>
                </a:solidFill>
              </a:rPr>
              <a:t>fènghuáng</a:t>
            </a:r>
            <a:r>
              <a:rPr lang="en-US" i="1" dirty="0">
                <a:solidFill>
                  <a:srgbClr val="FF0000"/>
                </a:solidFill>
              </a:rPr>
              <a:t> </a:t>
            </a:r>
            <a:r>
              <a:rPr lang="en-US" dirty="0">
                <a:solidFill>
                  <a:srgbClr val="FF0000"/>
                </a:solidFill>
              </a:rPr>
              <a:t>(</a:t>
            </a:r>
            <a:r>
              <a:rPr lang="ja-JP" altLang="en-US" dirty="0">
                <a:solidFill>
                  <a:srgbClr val="FF0000"/>
                </a:solidFill>
              </a:rPr>
              <a:t>凤凰</a:t>
            </a:r>
            <a:r>
              <a:rPr lang="en-US" altLang="ja-JP" dirty="0">
                <a:solidFill>
                  <a:srgbClr val="FF0000"/>
                </a:solidFill>
              </a:rPr>
              <a:t>) </a:t>
            </a:r>
            <a:r>
              <a:rPr lang="en-US" dirty="0">
                <a:solidFill>
                  <a:srgbClr val="FF0000"/>
                </a:solidFill>
              </a:rPr>
              <a:t>is a bird of Chinese mythology. Originating from the sun, its form represents the celestial bodies: the sky (head), the sun (eyes), the moon (back), the wind (wings), the Earth (feet), and the planets (tail). Its form also signifies virtue (head), benevolence (chest), trust (abdomen), propriety (back), and righteousness (wings). A symbol of the Imperial House along with the dragon, it is said to live in the Kunlun Mountains and appears only in places of utmost peace, prosperity and happiness. </a:t>
            </a:r>
          </a:p>
        </p:txBody>
      </p:sp>
    </p:spTree>
    <p:extLst>
      <p:ext uri="{BB962C8B-B14F-4D97-AF65-F5344CB8AC3E}">
        <p14:creationId xmlns:p14="http://schemas.microsoft.com/office/powerpoint/2010/main" val="2185368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6B5D018-67F4-4330-BB5B-65AA163C81E3}"/>
              </a:ext>
            </a:extLst>
          </p:cNvPr>
          <p:cNvSpPr txBox="1"/>
          <p:nvPr/>
        </p:nvSpPr>
        <p:spPr>
          <a:xfrm>
            <a:off x="7659757" y="4794198"/>
            <a:ext cx="4214189" cy="1754326"/>
          </a:xfrm>
          <a:prstGeom prst="rect">
            <a:avLst/>
          </a:prstGeom>
          <a:solidFill>
            <a:schemeClr val="bg1"/>
          </a:solidFill>
          <a:ln>
            <a:solidFill>
              <a:schemeClr val="tx1"/>
            </a:solidFill>
          </a:ln>
        </p:spPr>
        <p:txBody>
          <a:bodyPr wrap="square" rtlCol="0">
            <a:spAutoFit/>
          </a:bodyPr>
          <a:lstStyle/>
          <a:p>
            <a:r>
              <a:rPr lang="en-US" dirty="0"/>
              <a:t>Chanel 2018 Paris-Greece T-Shirt</a:t>
            </a:r>
          </a:p>
          <a:p>
            <a:r>
              <a:rPr lang="en-US" dirty="0">
                <a:solidFill>
                  <a:srgbClr val="FF0000"/>
                </a:solidFill>
              </a:rPr>
              <a:t>Look 23 from the Cruise 2018 Runway. </a:t>
            </a:r>
            <a:r>
              <a:rPr lang="en-US" dirty="0"/>
              <a:t>Navy and gold Chanel </a:t>
            </a:r>
            <a:r>
              <a:rPr lang="en-US" dirty="0">
                <a:solidFill>
                  <a:srgbClr val="00B050"/>
                </a:solidFill>
              </a:rPr>
              <a:t>Paris-Greece</a:t>
            </a:r>
            <a:r>
              <a:rPr lang="en-US" dirty="0"/>
              <a:t> t-shirt with short sleeves, metallic </a:t>
            </a:r>
            <a:r>
              <a:rPr lang="en-US" dirty="0">
                <a:solidFill>
                  <a:srgbClr val="00B0F0"/>
                </a:solidFill>
              </a:rPr>
              <a:t>laurel wreath</a:t>
            </a:r>
            <a:r>
              <a:rPr lang="en-US" dirty="0"/>
              <a:t> </a:t>
            </a:r>
            <a:r>
              <a:rPr lang="en-US" dirty="0">
                <a:solidFill>
                  <a:srgbClr val="0070C0"/>
                </a:solidFill>
              </a:rPr>
              <a:t>interlocking CC</a:t>
            </a:r>
            <a:r>
              <a:rPr lang="en-US" dirty="0"/>
              <a:t> motif at front and interlocking CC adornment at nape. </a:t>
            </a:r>
          </a:p>
        </p:txBody>
      </p:sp>
      <p:pic>
        <p:nvPicPr>
          <p:cNvPr id="1026" name="Picture 2" descr="https://assets.vogue.com/photos/5909eb20e266ca1b56ccb294/master/pass/_CHA0333.jpg">
            <a:extLst>
              <a:ext uri="{FF2B5EF4-FFF2-40B4-BE49-F238E27FC236}">
                <a16:creationId xmlns:a16="http://schemas.microsoft.com/office/drawing/2014/main" id="{C936936F-ED8B-46F7-BC7F-1E977B804DC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0"/>
            <a:ext cx="2415654" cy="362348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9A0614B9-C7BD-4D64-BF35-A98D89A8D643}"/>
              </a:ext>
            </a:extLst>
          </p:cNvPr>
          <p:cNvSpPr/>
          <p:nvPr/>
        </p:nvSpPr>
        <p:spPr>
          <a:xfrm>
            <a:off x="0" y="4517199"/>
            <a:ext cx="7491535" cy="2308324"/>
          </a:xfrm>
          <a:prstGeom prst="rect">
            <a:avLst/>
          </a:prstGeom>
        </p:spPr>
        <p:txBody>
          <a:bodyPr wrap="square">
            <a:spAutoFit/>
          </a:bodyPr>
          <a:lstStyle/>
          <a:p>
            <a:r>
              <a:rPr lang="en-US" dirty="0">
                <a:solidFill>
                  <a:srgbClr val="FF0000"/>
                </a:solidFill>
              </a:rPr>
              <a:t>Recency (especially within the past 3 years) adds value to pre-owned products. Citing the seasonal collection places the item within the context of that collection’s themes and inspirations and the overall brand history. Runway items are selected by the creative director to showcase the season’s offering at its most </a:t>
            </a:r>
            <a:r>
              <a:rPr lang="en-US" dirty="0" err="1">
                <a:solidFill>
                  <a:srgbClr val="FF0000"/>
                </a:solidFill>
              </a:rPr>
              <a:t>eyecatching</a:t>
            </a:r>
            <a:r>
              <a:rPr lang="en-US" dirty="0">
                <a:solidFill>
                  <a:srgbClr val="FF0000"/>
                </a:solidFill>
              </a:rPr>
              <a:t>, innovative and symbolic. The pieces that appear on the runway are special as participants of a storied high fashion ritual and focal points of editorial shoots. I cited runway looks from shows covered by the preeminent fashion authority, </a:t>
            </a:r>
            <a:r>
              <a:rPr lang="en-US" i="1" dirty="0">
                <a:solidFill>
                  <a:srgbClr val="FF0000"/>
                </a:solidFill>
              </a:rPr>
              <a:t>Vogue</a:t>
            </a:r>
            <a:r>
              <a:rPr lang="en-US" dirty="0">
                <a:solidFill>
                  <a:srgbClr val="FF0000"/>
                </a:solidFill>
              </a:rPr>
              <a:t>.</a:t>
            </a:r>
            <a:endParaRPr lang="en-US" dirty="0"/>
          </a:p>
        </p:txBody>
      </p:sp>
      <p:sp>
        <p:nvSpPr>
          <p:cNvPr id="6" name="TextBox 5">
            <a:extLst>
              <a:ext uri="{FF2B5EF4-FFF2-40B4-BE49-F238E27FC236}">
                <a16:creationId xmlns:a16="http://schemas.microsoft.com/office/drawing/2014/main" id="{02B34236-902E-4221-A702-019B81F7C981}"/>
              </a:ext>
            </a:extLst>
          </p:cNvPr>
          <p:cNvSpPr txBox="1"/>
          <p:nvPr/>
        </p:nvSpPr>
        <p:spPr>
          <a:xfrm>
            <a:off x="0" y="3644957"/>
            <a:ext cx="6824870" cy="923330"/>
          </a:xfrm>
          <a:prstGeom prst="rect">
            <a:avLst/>
          </a:prstGeom>
          <a:noFill/>
        </p:spPr>
        <p:txBody>
          <a:bodyPr wrap="square" rtlCol="0">
            <a:spAutoFit/>
          </a:bodyPr>
          <a:lstStyle/>
          <a:p>
            <a:r>
              <a:rPr lang="en-US" dirty="0">
                <a:solidFill>
                  <a:srgbClr val="0070C0"/>
                </a:solidFill>
              </a:rPr>
              <a:t>Brand signature – the logo is the greatest value driver for luxury fashion. The interlocking CC monogram is the most recognizable symbol of the Chanel brand.</a:t>
            </a:r>
          </a:p>
        </p:txBody>
      </p:sp>
      <p:pic>
        <p:nvPicPr>
          <p:cNvPr id="10" name="Picture 9">
            <a:extLst>
              <a:ext uri="{FF2B5EF4-FFF2-40B4-BE49-F238E27FC236}">
                <a16:creationId xmlns:a16="http://schemas.microsoft.com/office/drawing/2014/main" id="{F4E1ADC2-ACF6-4DBB-9C95-52529F89DA8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796785" y="0"/>
            <a:ext cx="3395214" cy="4662762"/>
          </a:xfrm>
          <a:prstGeom prst="rect">
            <a:avLst/>
          </a:prstGeom>
        </p:spPr>
      </p:pic>
      <p:pic>
        <p:nvPicPr>
          <p:cNvPr id="12" name="Picture 11">
            <a:extLst>
              <a:ext uri="{FF2B5EF4-FFF2-40B4-BE49-F238E27FC236}">
                <a16:creationId xmlns:a16="http://schemas.microsoft.com/office/drawing/2014/main" id="{1AF8ADB1-BD50-4780-AD78-3195C56766E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117654" y="-6303"/>
            <a:ext cx="2930809" cy="4426226"/>
          </a:xfrm>
          <a:prstGeom prst="rect">
            <a:avLst/>
          </a:prstGeom>
        </p:spPr>
      </p:pic>
      <p:sp>
        <p:nvSpPr>
          <p:cNvPr id="13" name="TextBox 12">
            <a:extLst>
              <a:ext uri="{FF2B5EF4-FFF2-40B4-BE49-F238E27FC236}">
                <a16:creationId xmlns:a16="http://schemas.microsoft.com/office/drawing/2014/main" id="{8E2177E3-E422-4BF6-856D-E427A3F29D34}"/>
              </a:ext>
            </a:extLst>
          </p:cNvPr>
          <p:cNvSpPr txBox="1"/>
          <p:nvPr/>
        </p:nvSpPr>
        <p:spPr>
          <a:xfrm>
            <a:off x="2385240" y="-26835"/>
            <a:ext cx="3932136" cy="1754326"/>
          </a:xfrm>
          <a:prstGeom prst="rect">
            <a:avLst/>
          </a:prstGeom>
          <a:noFill/>
        </p:spPr>
        <p:txBody>
          <a:bodyPr wrap="square" rtlCol="0">
            <a:spAutoFit/>
          </a:bodyPr>
          <a:lstStyle/>
          <a:p>
            <a:r>
              <a:rPr lang="en-US" dirty="0">
                <a:solidFill>
                  <a:srgbClr val="00B050"/>
                </a:solidFill>
              </a:rPr>
              <a:t>Paris-Greece -- Chanel has a tradition of centering two collections per year on a specific location, with designs inspired by the culture, history and artistry of the locale and blockbuster shows staged on site.  </a:t>
            </a:r>
          </a:p>
        </p:txBody>
      </p:sp>
      <p:sp>
        <p:nvSpPr>
          <p:cNvPr id="14" name="TextBox 13">
            <a:extLst>
              <a:ext uri="{FF2B5EF4-FFF2-40B4-BE49-F238E27FC236}">
                <a16:creationId xmlns:a16="http://schemas.microsoft.com/office/drawing/2014/main" id="{C9340694-EBC8-4F6F-9E80-4E91106295F8}"/>
              </a:ext>
            </a:extLst>
          </p:cNvPr>
          <p:cNvSpPr txBox="1"/>
          <p:nvPr/>
        </p:nvSpPr>
        <p:spPr>
          <a:xfrm>
            <a:off x="2385241" y="1634108"/>
            <a:ext cx="3932135" cy="2031325"/>
          </a:xfrm>
          <a:prstGeom prst="rect">
            <a:avLst/>
          </a:prstGeom>
          <a:noFill/>
        </p:spPr>
        <p:txBody>
          <a:bodyPr wrap="square" rtlCol="0">
            <a:spAutoFit/>
          </a:bodyPr>
          <a:lstStyle/>
          <a:p>
            <a:r>
              <a:rPr lang="en-US" dirty="0">
                <a:solidFill>
                  <a:srgbClr val="00B0F0"/>
                </a:solidFill>
              </a:rPr>
              <a:t>Culture -- the laurel wreath was an ancient Greek symbol of victory worn by Apollo (</a:t>
            </a:r>
            <a:r>
              <a:rPr lang="el-GR" dirty="0">
                <a:solidFill>
                  <a:srgbClr val="00B0F0"/>
                </a:solidFill>
              </a:rPr>
              <a:t>Ἀπόλλων</a:t>
            </a:r>
            <a:r>
              <a:rPr lang="en-US" dirty="0">
                <a:solidFill>
                  <a:srgbClr val="00B0F0"/>
                </a:solidFill>
              </a:rPr>
              <a:t>), the god of the sun, knowledge, healing, music and archery. Wreaths from bay laurel and olive trees were placed on the heads of victors at the Olympics and at war. </a:t>
            </a:r>
          </a:p>
        </p:txBody>
      </p:sp>
    </p:spTree>
    <p:extLst>
      <p:ext uri="{BB962C8B-B14F-4D97-AF65-F5344CB8AC3E}">
        <p14:creationId xmlns:p14="http://schemas.microsoft.com/office/powerpoint/2010/main" val="3881820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768C919-622B-445B-9BFE-279D2EDFF7D1}"/>
              </a:ext>
            </a:extLst>
          </p:cNvPr>
          <p:cNvSpPr txBox="1"/>
          <p:nvPr/>
        </p:nvSpPr>
        <p:spPr>
          <a:xfrm>
            <a:off x="7765774" y="4855553"/>
            <a:ext cx="4426226" cy="2031325"/>
          </a:xfrm>
          <a:prstGeom prst="rect">
            <a:avLst/>
          </a:prstGeom>
          <a:solidFill>
            <a:schemeClr val="bg1"/>
          </a:solidFill>
          <a:ln>
            <a:solidFill>
              <a:schemeClr val="tx1"/>
            </a:solidFill>
          </a:ln>
        </p:spPr>
        <p:txBody>
          <a:bodyPr wrap="square" rtlCol="0">
            <a:spAutoFit/>
          </a:bodyPr>
          <a:lstStyle/>
          <a:p>
            <a:r>
              <a:rPr lang="en-US" dirty="0"/>
              <a:t>Chanel Paris-</a:t>
            </a:r>
            <a:r>
              <a:rPr lang="en-US" dirty="0" err="1"/>
              <a:t>Moscou</a:t>
            </a:r>
            <a:r>
              <a:rPr lang="en-US" dirty="0"/>
              <a:t> Intarsia Sweater</a:t>
            </a:r>
          </a:p>
          <a:p>
            <a:r>
              <a:rPr lang="en-US" dirty="0">
                <a:solidFill>
                  <a:srgbClr val="FF0000"/>
                </a:solidFill>
              </a:rPr>
              <a:t>From the Pre-Fall 2009 </a:t>
            </a:r>
            <a:r>
              <a:rPr lang="en-US" dirty="0">
                <a:solidFill>
                  <a:srgbClr val="00B050"/>
                </a:solidFill>
              </a:rPr>
              <a:t>Métiers </a:t>
            </a:r>
            <a:r>
              <a:rPr lang="en-US" dirty="0" err="1">
                <a:solidFill>
                  <a:srgbClr val="00B050"/>
                </a:solidFill>
              </a:rPr>
              <a:t>d’Art</a:t>
            </a:r>
            <a:r>
              <a:rPr lang="en-US" dirty="0">
                <a:solidFill>
                  <a:srgbClr val="00B050"/>
                </a:solidFill>
              </a:rPr>
              <a:t> </a:t>
            </a:r>
            <a:r>
              <a:rPr lang="en-US" dirty="0">
                <a:solidFill>
                  <a:srgbClr val="FF0000"/>
                </a:solidFill>
              </a:rPr>
              <a:t>Collection</a:t>
            </a:r>
            <a:r>
              <a:rPr lang="en-US" dirty="0"/>
              <a:t>. Black and multicolor Chanel </a:t>
            </a:r>
            <a:r>
              <a:rPr lang="en-US" dirty="0">
                <a:solidFill>
                  <a:srgbClr val="00B0F0"/>
                </a:solidFill>
              </a:rPr>
              <a:t>Paris-</a:t>
            </a:r>
            <a:r>
              <a:rPr lang="en-US" dirty="0" err="1">
                <a:solidFill>
                  <a:srgbClr val="00B0F0"/>
                </a:solidFill>
              </a:rPr>
              <a:t>Moscou</a:t>
            </a:r>
            <a:r>
              <a:rPr lang="en-US" dirty="0"/>
              <a:t> lightweight sweater with </a:t>
            </a:r>
            <a:r>
              <a:rPr lang="en-US" dirty="0">
                <a:solidFill>
                  <a:srgbClr val="FF3399"/>
                </a:solidFill>
              </a:rPr>
              <a:t>intarsia</a:t>
            </a:r>
            <a:r>
              <a:rPr lang="en-US" dirty="0"/>
              <a:t> floral pattern at front and enamel </a:t>
            </a:r>
            <a:r>
              <a:rPr lang="en-US" dirty="0">
                <a:solidFill>
                  <a:srgbClr val="0070C0"/>
                </a:solidFill>
              </a:rPr>
              <a:t>interlocking CC </a:t>
            </a:r>
            <a:r>
              <a:rPr lang="en-US" dirty="0"/>
              <a:t>adornment featuring </a:t>
            </a:r>
            <a:r>
              <a:rPr lang="en-US" dirty="0">
                <a:solidFill>
                  <a:srgbClr val="7030A0"/>
                </a:solidFill>
              </a:rPr>
              <a:t>Saint Basil’s Cathedral </a:t>
            </a:r>
            <a:r>
              <a:rPr lang="en-US" dirty="0"/>
              <a:t>motif at neckline.</a:t>
            </a:r>
          </a:p>
        </p:txBody>
      </p:sp>
      <p:pic>
        <p:nvPicPr>
          <p:cNvPr id="5" name="Picture 4">
            <a:extLst>
              <a:ext uri="{FF2B5EF4-FFF2-40B4-BE49-F238E27FC236}">
                <a16:creationId xmlns:a16="http://schemas.microsoft.com/office/drawing/2014/main" id="{B5DB4590-ABD5-4216-8D23-1D0B3D2F49D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236767" y="0"/>
            <a:ext cx="2955232" cy="4653887"/>
          </a:xfrm>
          <a:prstGeom prst="rect">
            <a:avLst/>
          </a:prstGeom>
        </p:spPr>
      </p:pic>
      <p:sp>
        <p:nvSpPr>
          <p:cNvPr id="7" name="TextBox 6">
            <a:extLst>
              <a:ext uri="{FF2B5EF4-FFF2-40B4-BE49-F238E27FC236}">
                <a16:creationId xmlns:a16="http://schemas.microsoft.com/office/drawing/2014/main" id="{513AD239-DD5A-47F4-AA70-B6CB18A33224}"/>
              </a:ext>
            </a:extLst>
          </p:cNvPr>
          <p:cNvSpPr txBox="1"/>
          <p:nvPr/>
        </p:nvSpPr>
        <p:spPr>
          <a:xfrm>
            <a:off x="-19880" y="3834846"/>
            <a:ext cx="6811618" cy="923330"/>
          </a:xfrm>
          <a:prstGeom prst="rect">
            <a:avLst/>
          </a:prstGeom>
          <a:noFill/>
        </p:spPr>
        <p:txBody>
          <a:bodyPr wrap="square" rtlCol="0">
            <a:spAutoFit/>
          </a:bodyPr>
          <a:lstStyle/>
          <a:p>
            <a:r>
              <a:rPr lang="en-US" dirty="0">
                <a:solidFill>
                  <a:srgbClr val="0070C0"/>
                </a:solidFill>
              </a:rPr>
              <a:t>Brand signature – the logo is the greatest value driver for luxury fashion. The interlocking CC monogram is the most recognizable symbol of the Chanel brand.</a:t>
            </a:r>
          </a:p>
        </p:txBody>
      </p:sp>
      <p:sp>
        <p:nvSpPr>
          <p:cNvPr id="8" name="TextBox 7">
            <a:extLst>
              <a:ext uri="{FF2B5EF4-FFF2-40B4-BE49-F238E27FC236}">
                <a16:creationId xmlns:a16="http://schemas.microsoft.com/office/drawing/2014/main" id="{47688A93-89E7-4A3C-AC76-EC229DDA0DBF}"/>
              </a:ext>
            </a:extLst>
          </p:cNvPr>
          <p:cNvSpPr txBox="1"/>
          <p:nvPr/>
        </p:nvSpPr>
        <p:spPr>
          <a:xfrm>
            <a:off x="-19880" y="1967629"/>
            <a:ext cx="6414055" cy="1200329"/>
          </a:xfrm>
          <a:prstGeom prst="rect">
            <a:avLst/>
          </a:prstGeom>
          <a:noFill/>
        </p:spPr>
        <p:txBody>
          <a:bodyPr wrap="square" rtlCol="0">
            <a:spAutoFit/>
          </a:bodyPr>
          <a:lstStyle/>
          <a:p>
            <a:r>
              <a:rPr lang="en-US" dirty="0">
                <a:solidFill>
                  <a:srgbClr val="00B0F0"/>
                </a:solidFill>
              </a:rPr>
              <a:t>Paris-</a:t>
            </a:r>
            <a:r>
              <a:rPr lang="en-US" dirty="0" err="1">
                <a:solidFill>
                  <a:srgbClr val="00B0F0"/>
                </a:solidFill>
              </a:rPr>
              <a:t>Moscou</a:t>
            </a:r>
            <a:r>
              <a:rPr lang="en-US" dirty="0">
                <a:solidFill>
                  <a:srgbClr val="00B0F0"/>
                </a:solidFill>
              </a:rPr>
              <a:t> -- Chanel has a tradition of centering two collections per year on a specific location, with designs inspired by the culture, history and artistry of the locale and blockbuster shows staged on site.  </a:t>
            </a:r>
          </a:p>
        </p:txBody>
      </p:sp>
      <p:sp>
        <p:nvSpPr>
          <p:cNvPr id="3" name="TextBox 2">
            <a:extLst>
              <a:ext uri="{FF2B5EF4-FFF2-40B4-BE49-F238E27FC236}">
                <a16:creationId xmlns:a16="http://schemas.microsoft.com/office/drawing/2014/main" id="{6F2D505A-885F-4751-99C1-B782C2DE6522}"/>
              </a:ext>
            </a:extLst>
          </p:cNvPr>
          <p:cNvSpPr txBox="1"/>
          <p:nvPr/>
        </p:nvSpPr>
        <p:spPr>
          <a:xfrm>
            <a:off x="-39759" y="3018069"/>
            <a:ext cx="6341166" cy="923330"/>
          </a:xfrm>
          <a:prstGeom prst="rect">
            <a:avLst/>
          </a:prstGeom>
          <a:noFill/>
        </p:spPr>
        <p:txBody>
          <a:bodyPr wrap="square" rtlCol="0">
            <a:spAutoFit/>
          </a:bodyPr>
          <a:lstStyle/>
          <a:p>
            <a:r>
              <a:rPr lang="en-US" dirty="0">
                <a:solidFill>
                  <a:srgbClr val="FF3399"/>
                </a:solidFill>
              </a:rPr>
              <a:t>Terminology – intarsia is a knitting technique in which sections consisting of one thread color each are pieced together to create a garment. </a:t>
            </a:r>
          </a:p>
        </p:txBody>
      </p:sp>
      <p:sp>
        <p:nvSpPr>
          <p:cNvPr id="9" name="TextBox 8">
            <a:extLst>
              <a:ext uri="{FF2B5EF4-FFF2-40B4-BE49-F238E27FC236}">
                <a16:creationId xmlns:a16="http://schemas.microsoft.com/office/drawing/2014/main" id="{A18D7EA8-C78F-4291-A781-A7BF8EF13CDB}"/>
              </a:ext>
            </a:extLst>
          </p:cNvPr>
          <p:cNvSpPr txBox="1"/>
          <p:nvPr/>
        </p:nvSpPr>
        <p:spPr>
          <a:xfrm>
            <a:off x="-29819" y="4635437"/>
            <a:ext cx="7785654" cy="2308324"/>
          </a:xfrm>
          <a:prstGeom prst="rect">
            <a:avLst/>
          </a:prstGeom>
          <a:noFill/>
        </p:spPr>
        <p:txBody>
          <a:bodyPr wrap="square" rtlCol="0">
            <a:spAutoFit/>
          </a:bodyPr>
          <a:lstStyle/>
          <a:p>
            <a:r>
              <a:rPr lang="en-US" dirty="0">
                <a:solidFill>
                  <a:srgbClr val="7030A0"/>
                </a:solidFill>
              </a:rPr>
              <a:t>Culture -- Saint Basil’s Cathedral, or Sobor </a:t>
            </a:r>
            <a:r>
              <a:rPr lang="en-US" dirty="0" err="1">
                <a:solidFill>
                  <a:srgbClr val="7030A0"/>
                </a:solidFill>
              </a:rPr>
              <a:t>Vasiliya</a:t>
            </a:r>
            <a:r>
              <a:rPr lang="en-US" dirty="0">
                <a:solidFill>
                  <a:srgbClr val="7030A0"/>
                </a:solidFill>
              </a:rPr>
              <a:t> </a:t>
            </a:r>
            <a:r>
              <a:rPr lang="en-US" dirty="0" err="1">
                <a:solidFill>
                  <a:srgbClr val="7030A0"/>
                </a:solidFill>
              </a:rPr>
              <a:t>Blazhennovo</a:t>
            </a:r>
            <a:r>
              <a:rPr lang="en-US" dirty="0">
                <a:solidFill>
                  <a:srgbClr val="7030A0"/>
                </a:solidFill>
              </a:rPr>
              <a:t> (</a:t>
            </a:r>
            <a:r>
              <a:rPr lang="az-Cyrl-AZ" dirty="0">
                <a:solidFill>
                  <a:srgbClr val="7030A0"/>
                </a:solidFill>
              </a:rPr>
              <a:t>собо́р Васи́лия Блаже́нного</a:t>
            </a:r>
            <a:r>
              <a:rPr lang="en-US" dirty="0">
                <a:solidFill>
                  <a:srgbClr val="7030A0"/>
                </a:solidFill>
              </a:rPr>
              <a:t>), was built in Moscow in 1555 to commemorate the captures of the Kazan and Astrakhan Khanates. It was originally named Trinity Cathedral and consisted of nine churches, but in 1588, a tenth was built over the grave of Russian Orthodox Saint Basil, or </a:t>
            </a:r>
            <a:r>
              <a:rPr lang="en-US" dirty="0" err="1">
                <a:solidFill>
                  <a:srgbClr val="7030A0"/>
                </a:solidFill>
              </a:rPr>
              <a:t>Vasily</a:t>
            </a:r>
            <a:r>
              <a:rPr lang="en-US" dirty="0">
                <a:solidFill>
                  <a:srgbClr val="7030A0"/>
                </a:solidFill>
              </a:rPr>
              <a:t> (</a:t>
            </a:r>
            <a:r>
              <a:rPr lang="az-Cyrl-AZ" dirty="0">
                <a:solidFill>
                  <a:srgbClr val="7030A0"/>
                </a:solidFill>
              </a:rPr>
              <a:t>Василий</a:t>
            </a:r>
            <a:r>
              <a:rPr lang="en-US" dirty="0">
                <a:solidFill>
                  <a:srgbClr val="7030A0"/>
                </a:solidFill>
              </a:rPr>
              <a:t>), and the entire site was renamed in his honor. With its distinctive architecture unlike anything else in Russian history, Saint Basil’s Cathedral became a recognizable symbol for all of Russia.</a:t>
            </a:r>
          </a:p>
        </p:txBody>
      </p:sp>
      <p:pic>
        <p:nvPicPr>
          <p:cNvPr id="10" name="Picture 9">
            <a:extLst>
              <a:ext uri="{FF2B5EF4-FFF2-40B4-BE49-F238E27FC236}">
                <a16:creationId xmlns:a16="http://schemas.microsoft.com/office/drawing/2014/main" id="{A43EEBBC-9BCD-42C0-80D8-B264C2E7A4D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414054" y="6912"/>
            <a:ext cx="2802834" cy="4653887"/>
          </a:xfrm>
          <a:prstGeom prst="rect">
            <a:avLst/>
          </a:prstGeom>
        </p:spPr>
      </p:pic>
      <p:sp>
        <p:nvSpPr>
          <p:cNvPr id="11" name="TextBox 10">
            <a:extLst>
              <a:ext uri="{FF2B5EF4-FFF2-40B4-BE49-F238E27FC236}">
                <a16:creationId xmlns:a16="http://schemas.microsoft.com/office/drawing/2014/main" id="{BF1CCA33-A0C6-433E-ADEB-1CC16E24261C}"/>
              </a:ext>
            </a:extLst>
          </p:cNvPr>
          <p:cNvSpPr txBox="1"/>
          <p:nvPr/>
        </p:nvSpPr>
        <p:spPr>
          <a:xfrm>
            <a:off x="0" y="549578"/>
            <a:ext cx="6573079" cy="1477328"/>
          </a:xfrm>
          <a:prstGeom prst="rect">
            <a:avLst/>
          </a:prstGeom>
          <a:noFill/>
        </p:spPr>
        <p:txBody>
          <a:bodyPr wrap="square" rtlCol="0">
            <a:spAutoFit/>
          </a:bodyPr>
          <a:lstStyle/>
          <a:p>
            <a:r>
              <a:rPr lang="en-US" dirty="0">
                <a:solidFill>
                  <a:srgbClr val="00B050"/>
                </a:solidFill>
              </a:rPr>
              <a:t>Brand signature -- “Professions of art” in French, Chanel shows an annual Métiers </a:t>
            </a:r>
            <a:r>
              <a:rPr lang="en-US" dirty="0" err="1">
                <a:solidFill>
                  <a:srgbClr val="00B050"/>
                </a:solidFill>
              </a:rPr>
              <a:t>d’Art</a:t>
            </a:r>
            <a:r>
              <a:rPr lang="en-US" dirty="0">
                <a:solidFill>
                  <a:srgbClr val="00B050"/>
                </a:solidFill>
              </a:rPr>
              <a:t> collection to showcase the talents of the artisanal specialty ateliers in partnership with the brand, like Maison Lesage (embroidery),  Maison Michel (hats and headpieces), and </a:t>
            </a:r>
            <a:r>
              <a:rPr lang="en-US" dirty="0" err="1">
                <a:solidFill>
                  <a:srgbClr val="00B050"/>
                </a:solidFill>
              </a:rPr>
              <a:t>Gripoix</a:t>
            </a:r>
            <a:r>
              <a:rPr lang="en-US" dirty="0">
                <a:solidFill>
                  <a:srgbClr val="00B050"/>
                </a:solidFill>
              </a:rPr>
              <a:t> (poured glass), at their greatest extent. </a:t>
            </a:r>
            <a:endParaRPr lang="en-US" dirty="0"/>
          </a:p>
        </p:txBody>
      </p:sp>
      <p:sp>
        <p:nvSpPr>
          <p:cNvPr id="12" name="Rectangle 11">
            <a:extLst>
              <a:ext uri="{FF2B5EF4-FFF2-40B4-BE49-F238E27FC236}">
                <a16:creationId xmlns:a16="http://schemas.microsoft.com/office/drawing/2014/main" id="{A451479F-C95C-475E-9D46-5A366D087FD9}"/>
              </a:ext>
            </a:extLst>
          </p:cNvPr>
          <p:cNvSpPr/>
          <p:nvPr/>
        </p:nvSpPr>
        <p:spPr>
          <a:xfrm>
            <a:off x="-1" y="0"/>
            <a:ext cx="7156175" cy="646331"/>
          </a:xfrm>
          <a:prstGeom prst="rect">
            <a:avLst/>
          </a:prstGeom>
        </p:spPr>
        <p:txBody>
          <a:bodyPr wrap="square">
            <a:spAutoFit/>
          </a:bodyPr>
          <a:lstStyle/>
          <a:p>
            <a:r>
              <a:rPr lang="en-US" dirty="0">
                <a:solidFill>
                  <a:srgbClr val="FF0000"/>
                </a:solidFill>
              </a:rPr>
              <a:t>Citing the seasonal collection places the item within the context of that collection’s themes and inspirations and the overall brand history. </a:t>
            </a:r>
            <a:endParaRPr lang="en-US" dirty="0"/>
          </a:p>
        </p:txBody>
      </p:sp>
    </p:spTree>
    <p:extLst>
      <p:ext uri="{BB962C8B-B14F-4D97-AF65-F5344CB8AC3E}">
        <p14:creationId xmlns:p14="http://schemas.microsoft.com/office/powerpoint/2010/main" val="2236526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B5138EC-3A89-40FD-8390-90096F650821}"/>
              </a:ext>
            </a:extLst>
          </p:cNvPr>
          <p:cNvSpPr txBox="1"/>
          <p:nvPr/>
        </p:nvSpPr>
        <p:spPr>
          <a:xfrm>
            <a:off x="6408514" y="5103674"/>
            <a:ext cx="5783486" cy="1754326"/>
          </a:xfrm>
          <a:prstGeom prst="rect">
            <a:avLst/>
          </a:prstGeom>
          <a:solidFill>
            <a:schemeClr val="bg1"/>
          </a:solidFill>
          <a:ln>
            <a:solidFill>
              <a:schemeClr val="tx1"/>
            </a:solidFill>
          </a:ln>
        </p:spPr>
        <p:txBody>
          <a:bodyPr wrap="square" rtlCol="0">
            <a:spAutoFit/>
          </a:bodyPr>
          <a:lstStyle/>
          <a:p>
            <a:r>
              <a:rPr lang="en-US" dirty="0"/>
              <a:t>Chanel Paris-Venice Cashmere Cardigan</a:t>
            </a:r>
          </a:p>
          <a:p>
            <a:r>
              <a:rPr lang="en-US" dirty="0">
                <a:solidFill>
                  <a:srgbClr val="FF0000"/>
                </a:solidFill>
              </a:rPr>
              <a:t>From the Cruise 2010 Collection. </a:t>
            </a:r>
            <a:r>
              <a:rPr lang="en-US" dirty="0"/>
              <a:t>Black, ivory and dark mauve Chanel </a:t>
            </a:r>
            <a:r>
              <a:rPr lang="en-US" dirty="0">
                <a:solidFill>
                  <a:srgbClr val="00B050"/>
                </a:solidFill>
              </a:rPr>
              <a:t>Paris-Venice</a:t>
            </a:r>
            <a:r>
              <a:rPr lang="en-US" dirty="0"/>
              <a:t> cashmere cardigan with striped accents throughout, dual seam pockets and gold-tone </a:t>
            </a:r>
            <a:r>
              <a:rPr lang="en-US" dirty="0">
                <a:solidFill>
                  <a:srgbClr val="00B0F0"/>
                </a:solidFill>
              </a:rPr>
              <a:t>interlocking CC </a:t>
            </a:r>
            <a:r>
              <a:rPr lang="en-US" dirty="0"/>
              <a:t>button closures featuring </a:t>
            </a:r>
            <a:r>
              <a:rPr lang="en-US" dirty="0">
                <a:solidFill>
                  <a:srgbClr val="0070C0"/>
                </a:solidFill>
              </a:rPr>
              <a:t>Lion of Saint Mark </a:t>
            </a:r>
            <a:r>
              <a:rPr lang="en-US" dirty="0"/>
              <a:t>motif at front. </a:t>
            </a:r>
          </a:p>
        </p:txBody>
      </p:sp>
      <p:pic>
        <p:nvPicPr>
          <p:cNvPr id="5" name="Picture 4">
            <a:extLst>
              <a:ext uri="{FF2B5EF4-FFF2-40B4-BE49-F238E27FC236}">
                <a16:creationId xmlns:a16="http://schemas.microsoft.com/office/drawing/2014/main" id="{1AA4609B-3B12-4A5A-BC34-563E9D07FC4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938818" y="0"/>
            <a:ext cx="9253182" cy="4722126"/>
          </a:xfrm>
          <a:prstGeom prst="rect">
            <a:avLst/>
          </a:prstGeom>
        </p:spPr>
      </p:pic>
      <p:sp>
        <p:nvSpPr>
          <p:cNvPr id="6" name="Rectangle 5">
            <a:extLst>
              <a:ext uri="{FF2B5EF4-FFF2-40B4-BE49-F238E27FC236}">
                <a16:creationId xmlns:a16="http://schemas.microsoft.com/office/drawing/2014/main" id="{C007A71F-0498-4FA0-B94B-309103746995}"/>
              </a:ext>
            </a:extLst>
          </p:cNvPr>
          <p:cNvSpPr/>
          <p:nvPr/>
        </p:nvSpPr>
        <p:spPr>
          <a:xfrm>
            <a:off x="0" y="2496"/>
            <a:ext cx="2938818" cy="1477328"/>
          </a:xfrm>
          <a:prstGeom prst="rect">
            <a:avLst/>
          </a:prstGeom>
        </p:spPr>
        <p:txBody>
          <a:bodyPr wrap="square">
            <a:spAutoFit/>
          </a:bodyPr>
          <a:lstStyle/>
          <a:p>
            <a:r>
              <a:rPr lang="en-US" dirty="0">
                <a:solidFill>
                  <a:srgbClr val="FF0000"/>
                </a:solidFill>
              </a:rPr>
              <a:t>Citing the seasonal collection places the item within the context of that collection’s themes and inspirations and the overall brand history. </a:t>
            </a:r>
            <a:endParaRPr lang="en-US" dirty="0"/>
          </a:p>
        </p:txBody>
      </p:sp>
      <p:sp>
        <p:nvSpPr>
          <p:cNvPr id="7" name="TextBox 6">
            <a:extLst>
              <a:ext uri="{FF2B5EF4-FFF2-40B4-BE49-F238E27FC236}">
                <a16:creationId xmlns:a16="http://schemas.microsoft.com/office/drawing/2014/main" id="{A59DD742-7AFA-49E2-B2A2-9EAA6497A10F}"/>
              </a:ext>
            </a:extLst>
          </p:cNvPr>
          <p:cNvSpPr txBox="1"/>
          <p:nvPr/>
        </p:nvSpPr>
        <p:spPr>
          <a:xfrm>
            <a:off x="-5541" y="1450414"/>
            <a:ext cx="3040289" cy="2308324"/>
          </a:xfrm>
          <a:prstGeom prst="rect">
            <a:avLst/>
          </a:prstGeom>
          <a:noFill/>
        </p:spPr>
        <p:txBody>
          <a:bodyPr wrap="square" rtlCol="0">
            <a:spAutoFit/>
          </a:bodyPr>
          <a:lstStyle/>
          <a:p>
            <a:r>
              <a:rPr lang="en-US" dirty="0">
                <a:solidFill>
                  <a:srgbClr val="00B050"/>
                </a:solidFill>
              </a:rPr>
              <a:t>Paris-Venice -- Chanel has a tradition of centering two collections per year on a specific location, with designs inspired by the culture, history and artistry of the locale and blockbuster shows staged on site.  </a:t>
            </a:r>
          </a:p>
        </p:txBody>
      </p:sp>
      <p:sp>
        <p:nvSpPr>
          <p:cNvPr id="8" name="TextBox 7">
            <a:extLst>
              <a:ext uri="{FF2B5EF4-FFF2-40B4-BE49-F238E27FC236}">
                <a16:creationId xmlns:a16="http://schemas.microsoft.com/office/drawing/2014/main" id="{03DADB08-FD30-4275-8188-38B2D55D2129}"/>
              </a:ext>
            </a:extLst>
          </p:cNvPr>
          <p:cNvSpPr txBox="1"/>
          <p:nvPr/>
        </p:nvSpPr>
        <p:spPr>
          <a:xfrm>
            <a:off x="-5541" y="3692542"/>
            <a:ext cx="4935350" cy="1200329"/>
          </a:xfrm>
          <a:prstGeom prst="rect">
            <a:avLst/>
          </a:prstGeom>
          <a:noFill/>
        </p:spPr>
        <p:txBody>
          <a:bodyPr wrap="square" rtlCol="0">
            <a:spAutoFit/>
          </a:bodyPr>
          <a:lstStyle/>
          <a:p>
            <a:r>
              <a:rPr lang="en-US" dirty="0">
                <a:solidFill>
                  <a:srgbClr val="00B0F0"/>
                </a:solidFill>
              </a:rPr>
              <a:t>Brand signature – the logo is the greatest value driver for luxury fashion. The interlocking CC monogram is the most recognizable symbol of the Chanel brand.</a:t>
            </a:r>
          </a:p>
        </p:txBody>
      </p:sp>
      <p:sp>
        <p:nvSpPr>
          <p:cNvPr id="2" name="TextBox 1">
            <a:extLst>
              <a:ext uri="{FF2B5EF4-FFF2-40B4-BE49-F238E27FC236}">
                <a16:creationId xmlns:a16="http://schemas.microsoft.com/office/drawing/2014/main" id="{C560E587-C6C9-4918-9FB1-4BD6AB5AB570}"/>
              </a:ext>
            </a:extLst>
          </p:cNvPr>
          <p:cNvSpPr txBox="1"/>
          <p:nvPr/>
        </p:nvSpPr>
        <p:spPr>
          <a:xfrm>
            <a:off x="-5541" y="4826675"/>
            <a:ext cx="6262740" cy="2031325"/>
          </a:xfrm>
          <a:prstGeom prst="rect">
            <a:avLst/>
          </a:prstGeom>
          <a:noFill/>
        </p:spPr>
        <p:txBody>
          <a:bodyPr wrap="square" rtlCol="0">
            <a:spAutoFit/>
          </a:bodyPr>
          <a:lstStyle/>
          <a:p>
            <a:r>
              <a:rPr lang="en-US" dirty="0">
                <a:solidFill>
                  <a:srgbClr val="0070C0"/>
                </a:solidFill>
              </a:rPr>
              <a:t>Culture -- Evangelical Saint Mark, or San Marco, represented as a winged lion holding a Bible, is the symbol of Venice. It is said that when Saint Mark passed through Venice in the first century AD, an angel came to him and told him that his body would someday come to rest there. A bronze statue of the Lion of Saint Mark was erected in Venice in the twelfth century and remains there to this day. </a:t>
            </a:r>
          </a:p>
        </p:txBody>
      </p:sp>
    </p:spTree>
    <p:extLst>
      <p:ext uri="{BB962C8B-B14F-4D97-AF65-F5344CB8AC3E}">
        <p14:creationId xmlns:p14="http://schemas.microsoft.com/office/powerpoint/2010/main" val="2784930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7359942-A1CD-4E68-8E6F-C7BD6F7F199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470991" y="0"/>
            <a:ext cx="10721009" cy="5221357"/>
          </a:xfrm>
          <a:prstGeom prst="rect">
            <a:avLst/>
          </a:prstGeom>
        </p:spPr>
      </p:pic>
      <p:sp>
        <p:nvSpPr>
          <p:cNvPr id="4" name="TextBox 3">
            <a:extLst>
              <a:ext uri="{FF2B5EF4-FFF2-40B4-BE49-F238E27FC236}">
                <a16:creationId xmlns:a16="http://schemas.microsoft.com/office/drawing/2014/main" id="{77B763D1-2488-41DB-9A4E-20DE3543B8C9}"/>
              </a:ext>
            </a:extLst>
          </p:cNvPr>
          <p:cNvSpPr txBox="1"/>
          <p:nvPr/>
        </p:nvSpPr>
        <p:spPr>
          <a:xfrm>
            <a:off x="5759355" y="5657671"/>
            <a:ext cx="6432645" cy="1200329"/>
          </a:xfrm>
          <a:prstGeom prst="rect">
            <a:avLst/>
          </a:prstGeom>
          <a:solidFill>
            <a:schemeClr val="bg1"/>
          </a:solidFill>
          <a:ln>
            <a:solidFill>
              <a:schemeClr val="tx1"/>
            </a:solidFill>
          </a:ln>
        </p:spPr>
        <p:txBody>
          <a:bodyPr wrap="square" rtlCol="0">
            <a:spAutoFit/>
          </a:bodyPr>
          <a:lstStyle/>
          <a:p>
            <a:r>
              <a:rPr lang="en-US" dirty="0"/>
              <a:t>Anna Sui Cherry Logo T-Shirt</a:t>
            </a:r>
          </a:p>
          <a:p>
            <a:r>
              <a:rPr lang="en-US" dirty="0"/>
              <a:t>Black and multicolor Anna Sui cherry logo t-shirt with </a:t>
            </a:r>
            <a:r>
              <a:rPr lang="en-US" dirty="0">
                <a:solidFill>
                  <a:srgbClr val="FF0000"/>
                </a:solidFill>
              </a:rPr>
              <a:t>mod girl </a:t>
            </a:r>
            <a:r>
              <a:rPr lang="en-US" dirty="0"/>
              <a:t>motif at front and </a:t>
            </a:r>
            <a:r>
              <a:rPr lang="en-US" dirty="0">
                <a:solidFill>
                  <a:srgbClr val="00B050"/>
                </a:solidFill>
              </a:rPr>
              <a:t>artist’s signature </a:t>
            </a:r>
            <a:r>
              <a:rPr lang="en-US" dirty="0"/>
              <a:t>at </a:t>
            </a:r>
            <a:r>
              <a:rPr lang="en-US" dirty="0">
                <a:solidFill>
                  <a:srgbClr val="FF0000"/>
                </a:solidFill>
              </a:rPr>
              <a:t>go-go boot</a:t>
            </a:r>
            <a:r>
              <a:rPr lang="en-US" dirty="0"/>
              <a:t>, </a:t>
            </a:r>
            <a:r>
              <a:rPr lang="en-US" dirty="0">
                <a:solidFill>
                  <a:srgbClr val="00B0F0"/>
                </a:solidFill>
              </a:rPr>
              <a:t>designed by Michelle Kim. </a:t>
            </a:r>
          </a:p>
        </p:txBody>
      </p:sp>
      <p:sp>
        <p:nvSpPr>
          <p:cNvPr id="5" name="TextBox 4">
            <a:extLst>
              <a:ext uri="{FF2B5EF4-FFF2-40B4-BE49-F238E27FC236}">
                <a16:creationId xmlns:a16="http://schemas.microsoft.com/office/drawing/2014/main" id="{A1874CAF-F8BD-4282-8B5D-AFB5D020CD58}"/>
              </a:ext>
            </a:extLst>
          </p:cNvPr>
          <p:cNvSpPr txBox="1"/>
          <p:nvPr/>
        </p:nvSpPr>
        <p:spPr>
          <a:xfrm>
            <a:off x="0" y="3247575"/>
            <a:ext cx="4244454" cy="2031325"/>
          </a:xfrm>
          <a:prstGeom prst="rect">
            <a:avLst/>
          </a:prstGeom>
          <a:noFill/>
        </p:spPr>
        <p:txBody>
          <a:bodyPr wrap="square" rtlCol="0">
            <a:spAutoFit/>
          </a:bodyPr>
          <a:lstStyle/>
          <a:p>
            <a:r>
              <a:rPr lang="en-US" dirty="0">
                <a:solidFill>
                  <a:srgbClr val="FF0000"/>
                </a:solidFill>
              </a:rPr>
              <a:t>Culture – Mod was a British subculture of the early 1960s. Short for “modernist”, mod was associated with the most modern forms of jazz, ska and Merseybeat, tailor-made suits, mini dresses and skirts, dancing all night at clubs, and low-heeled footwear like go-go boots conducive to such dancing. </a:t>
            </a:r>
          </a:p>
        </p:txBody>
      </p:sp>
      <p:sp>
        <p:nvSpPr>
          <p:cNvPr id="6" name="TextBox 5">
            <a:extLst>
              <a:ext uri="{FF2B5EF4-FFF2-40B4-BE49-F238E27FC236}">
                <a16:creationId xmlns:a16="http://schemas.microsoft.com/office/drawing/2014/main" id="{B5C14EB6-1D7F-494B-9FD4-A31C48F37A59}"/>
              </a:ext>
            </a:extLst>
          </p:cNvPr>
          <p:cNvSpPr txBox="1"/>
          <p:nvPr/>
        </p:nvSpPr>
        <p:spPr>
          <a:xfrm>
            <a:off x="0" y="5250128"/>
            <a:ext cx="5500048" cy="646331"/>
          </a:xfrm>
          <a:prstGeom prst="rect">
            <a:avLst/>
          </a:prstGeom>
          <a:noFill/>
        </p:spPr>
        <p:txBody>
          <a:bodyPr wrap="square" rtlCol="0">
            <a:spAutoFit/>
          </a:bodyPr>
          <a:lstStyle/>
          <a:p>
            <a:r>
              <a:rPr lang="en-US" dirty="0">
                <a:solidFill>
                  <a:srgbClr val="00B050"/>
                </a:solidFill>
              </a:rPr>
              <a:t>Inclusion of the artist’s signature in addition to the logo creates a sense of authenticity and uniqueness.</a:t>
            </a:r>
          </a:p>
        </p:txBody>
      </p:sp>
      <p:sp>
        <p:nvSpPr>
          <p:cNvPr id="7" name="TextBox 6">
            <a:extLst>
              <a:ext uri="{FF2B5EF4-FFF2-40B4-BE49-F238E27FC236}">
                <a16:creationId xmlns:a16="http://schemas.microsoft.com/office/drawing/2014/main" id="{4B2B7B28-00DE-4322-9CF5-BC6AA430FDC7}"/>
              </a:ext>
            </a:extLst>
          </p:cNvPr>
          <p:cNvSpPr txBox="1"/>
          <p:nvPr/>
        </p:nvSpPr>
        <p:spPr>
          <a:xfrm>
            <a:off x="-17060" y="5982774"/>
            <a:ext cx="5636525" cy="923330"/>
          </a:xfrm>
          <a:prstGeom prst="rect">
            <a:avLst/>
          </a:prstGeom>
          <a:noFill/>
        </p:spPr>
        <p:txBody>
          <a:bodyPr wrap="square" rtlCol="0">
            <a:spAutoFit/>
          </a:bodyPr>
          <a:lstStyle/>
          <a:p>
            <a:r>
              <a:rPr lang="en-US" dirty="0">
                <a:solidFill>
                  <a:srgbClr val="00B0F0"/>
                </a:solidFill>
              </a:rPr>
              <a:t>Artist -- Michelle Kim, Senior Designer at Anna Sui, has been with the brand since 2001, and also launched her own clothing line. </a:t>
            </a:r>
          </a:p>
        </p:txBody>
      </p:sp>
    </p:spTree>
    <p:extLst>
      <p:ext uri="{BB962C8B-B14F-4D97-AF65-F5344CB8AC3E}">
        <p14:creationId xmlns:p14="http://schemas.microsoft.com/office/powerpoint/2010/main" val="2638929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76DFE6F-B50D-4954-B9DA-83916A88AAEC}"/>
              </a:ext>
            </a:extLst>
          </p:cNvPr>
          <p:cNvSpPr txBox="1"/>
          <p:nvPr/>
        </p:nvSpPr>
        <p:spPr>
          <a:xfrm>
            <a:off x="6673755" y="5380672"/>
            <a:ext cx="5518245" cy="1477328"/>
          </a:xfrm>
          <a:prstGeom prst="rect">
            <a:avLst/>
          </a:prstGeom>
          <a:solidFill>
            <a:schemeClr val="bg1"/>
          </a:solidFill>
          <a:ln>
            <a:solidFill>
              <a:schemeClr val="tx1"/>
            </a:solidFill>
          </a:ln>
        </p:spPr>
        <p:txBody>
          <a:bodyPr wrap="square" rtlCol="0">
            <a:spAutoFit/>
          </a:bodyPr>
          <a:lstStyle/>
          <a:p>
            <a:r>
              <a:rPr lang="en-US" dirty="0"/>
              <a:t>Alexander McQueen Crystal Kaleidoscope Gown</a:t>
            </a:r>
          </a:p>
          <a:p>
            <a:r>
              <a:rPr lang="en-US" dirty="0">
                <a:solidFill>
                  <a:srgbClr val="FF0000"/>
                </a:solidFill>
              </a:rPr>
              <a:t>From the Spring 2009 “Natural Dis-</a:t>
            </a:r>
            <a:r>
              <a:rPr lang="en-US" dirty="0" err="1">
                <a:solidFill>
                  <a:srgbClr val="FF0000"/>
                </a:solidFill>
              </a:rPr>
              <a:t>tinction</a:t>
            </a:r>
            <a:r>
              <a:rPr lang="en-US" dirty="0">
                <a:solidFill>
                  <a:srgbClr val="FF0000"/>
                </a:solidFill>
              </a:rPr>
              <a:t>, Un-natural Selection” Collection. </a:t>
            </a:r>
            <a:r>
              <a:rPr lang="en-US" dirty="0"/>
              <a:t>Teal and multicolor Alexander McQueen </a:t>
            </a:r>
            <a:r>
              <a:rPr lang="en-US" dirty="0">
                <a:solidFill>
                  <a:srgbClr val="00B050"/>
                </a:solidFill>
              </a:rPr>
              <a:t>Crystal Kaleidoscope </a:t>
            </a:r>
            <a:r>
              <a:rPr lang="en-US" dirty="0"/>
              <a:t>gown with dual sash accents and concealed zip closure at side.</a:t>
            </a:r>
          </a:p>
        </p:txBody>
      </p:sp>
      <p:sp>
        <p:nvSpPr>
          <p:cNvPr id="10" name="TextBox 9">
            <a:extLst>
              <a:ext uri="{FF2B5EF4-FFF2-40B4-BE49-F238E27FC236}">
                <a16:creationId xmlns:a16="http://schemas.microsoft.com/office/drawing/2014/main" id="{BCF26DDF-C0F1-44DB-A5A1-6040BEFDD020}"/>
              </a:ext>
            </a:extLst>
          </p:cNvPr>
          <p:cNvSpPr txBox="1"/>
          <p:nvPr/>
        </p:nvSpPr>
        <p:spPr>
          <a:xfrm>
            <a:off x="0" y="5980837"/>
            <a:ext cx="6578221" cy="646331"/>
          </a:xfrm>
          <a:prstGeom prst="rect">
            <a:avLst/>
          </a:prstGeom>
          <a:noFill/>
        </p:spPr>
        <p:txBody>
          <a:bodyPr wrap="square" rtlCol="0">
            <a:spAutoFit/>
          </a:bodyPr>
          <a:lstStyle/>
          <a:p>
            <a:r>
              <a:rPr lang="en-US" dirty="0">
                <a:solidFill>
                  <a:srgbClr val="00B050"/>
                </a:solidFill>
              </a:rPr>
              <a:t>Brand signature – Crystal Kaleidoscope is the brand’s official name for this geometric digital print.  </a:t>
            </a:r>
          </a:p>
        </p:txBody>
      </p:sp>
      <p:pic>
        <p:nvPicPr>
          <p:cNvPr id="2" name="Picture 1">
            <a:extLst>
              <a:ext uri="{FF2B5EF4-FFF2-40B4-BE49-F238E27FC236}">
                <a16:creationId xmlns:a16="http://schemas.microsoft.com/office/drawing/2014/main" id="{9E80B847-87A0-4B4E-A62D-ACE6C9D7CE39}"/>
              </a:ext>
            </a:extLst>
          </p:cNvPr>
          <p:cNvPicPr>
            <a:picLocks noChangeAspect="1"/>
          </p:cNvPicPr>
          <p:nvPr/>
        </p:nvPicPr>
        <p:blipFill rotWithShape="1">
          <a:blip r:embed="rId2"/>
          <a:srcRect l="12609" t="13509" r="11847" b="12773"/>
          <a:stretch/>
        </p:blipFill>
        <p:spPr>
          <a:xfrm>
            <a:off x="2981739" y="0"/>
            <a:ext cx="9210261" cy="5053185"/>
          </a:xfrm>
          <a:prstGeom prst="rect">
            <a:avLst/>
          </a:prstGeom>
        </p:spPr>
      </p:pic>
      <p:sp>
        <p:nvSpPr>
          <p:cNvPr id="7" name="Rectangle 6">
            <a:extLst>
              <a:ext uri="{FF2B5EF4-FFF2-40B4-BE49-F238E27FC236}">
                <a16:creationId xmlns:a16="http://schemas.microsoft.com/office/drawing/2014/main" id="{0E1AFC4C-8534-4012-BB47-1EA67C5A2A74}"/>
              </a:ext>
            </a:extLst>
          </p:cNvPr>
          <p:cNvSpPr/>
          <p:nvPr/>
        </p:nvSpPr>
        <p:spPr>
          <a:xfrm>
            <a:off x="0" y="3230643"/>
            <a:ext cx="5622878" cy="2585323"/>
          </a:xfrm>
          <a:prstGeom prst="rect">
            <a:avLst/>
          </a:prstGeom>
        </p:spPr>
        <p:txBody>
          <a:bodyPr wrap="square">
            <a:spAutoFit/>
          </a:bodyPr>
          <a:lstStyle/>
          <a:p>
            <a:r>
              <a:rPr lang="en-US" dirty="0">
                <a:solidFill>
                  <a:srgbClr val="FF0000"/>
                </a:solidFill>
              </a:rPr>
              <a:t>Citing the seasonal collection places the item within the context of that collection’s themes and inspirations and the overall brand history. Collections designed by Lee Alexander McQueen himself (predating his suicide in 2010) are especially valuable. The theme of the “Natural Dis-</a:t>
            </a:r>
            <a:r>
              <a:rPr lang="en-US" dirty="0" err="1">
                <a:solidFill>
                  <a:srgbClr val="FF0000"/>
                </a:solidFill>
              </a:rPr>
              <a:t>tinction</a:t>
            </a:r>
            <a:r>
              <a:rPr lang="en-US" dirty="0">
                <a:solidFill>
                  <a:srgbClr val="FF0000"/>
                </a:solidFill>
              </a:rPr>
              <a:t>, Un-natural Selection” collection was the application of evolutionary principles like “survival of the fittest” and “natural selection” to the species of post-Industrial Revolution Earth.</a:t>
            </a:r>
            <a:endParaRPr lang="en-US" dirty="0"/>
          </a:p>
        </p:txBody>
      </p:sp>
    </p:spTree>
    <p:extLst>
      <p:ext uri="{BB962C8B-B14F-4D97-AF65-F5344CB8AC3E}">
        <p14:creationId xmlns:p14="http://schemas.microsoft.com/office/powerpoint/2010/main" val="3666553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CAEFE6-9AFB-4B5F-88E0-7EC8130A948C}"/>
              </a:ext>
            </a:extLst>
          </p:cNvPr>
          <p:cNvSpPr txBox="1"/>
          <p:nvPr/>
        </p:nvSpPr>
        <p:spPr>
          <a:xfrm>
            <a:off x="5861713" y="5103674"/>
            <a:ext cx="6330287" cy="1754326"/>
          </a:xfrm>
          <a:prstGeom prst="rect">
            <a:avLst/>
          </a:prstGeom>
          <a:solidFill>
            <a:schemeClr val="bg1"/>
          </a:solidFill>
          <a:ln>
            <a:solidFill>
              <a:schemeClr val="tx1"/>
            </a:solidFill>
          </a:ln>
        </p:spPr>
        <p:txBody>
          <a:bodyPr wrap="square" rtlCol="0">
            <a:spAutoFit/>
          </a:bodyPr>
          <a:lstStyle/>
          <a:p>
            <a:r>
              <a:rPr lang="en-US" dirty="0"/>
              <a:t>Versace Atelier Silk Gown</a:t>
            </a:r>
          </a:p>
          <a:p>
            <a:r>
              <a:rPr lang="en-US" dirty="0">
                <a:solidFill>
                  <a:srgbClr val="FF0000"/>
                </a:solidFill>
              </a:rPr>
              <a:t>From the Fall Couture 2015 Collection. </a:t>
            </a:r>
            <a:r>
              <a:rPr lang="en-US" dirty="0"/>
              <a:t>Lavender, plum and silver </a:t>
            </a:r>
            <a:r>
              <a:rPr lang="en-US" dirty="0">
                <a:solidFill>
                  <a:srgbClr val="00B050"/>
                </a:solidFill>
              </a:rPr>
              <a:t>Atelier Versace </a:t>
            </a:r>
            <a:r>
              <a:rPr lang="en-US" dirty="0"/>
              <a:t>silk floral gown with lace overlay featuring sequined chevron pattern throughout, V-neck, </a:t>
            </a:r>
            <a:r>
              <a:rPr lang="en-US" dirty="0">
                <a:solidFill>
                  <a:srgbClr val="00B0F0"/>
                </a:solidFill>
              </a:rPr>
              <a:t>godet </a:t>
            </a:r>
            <a:r>
              <a:rPr lang="en-US" dirty="0"/>
              <a:t>pleats</a:t>
            </a:r>
            <a:r>
              <a:rPr lang="en-US" dirty="0">
                <a:solidFill>
                  <a:srgbClr val="00B0F0"/>
                </a:solidFill>
              </a:rPr>
              <a:t> </a:t>
            </a:r>
            <a:r>
              <a:rPr lang="en-US" dirty="0"/>
              <a:t>featuring </a:t>
            </a:r>
            <a:r>
              <a:rPr lang="en-US" dirty="0">
                <a:solidFill>
                  <a:srgbClr val="0070C0"/>
                </a:solidFill>
              </a:rPr>
              <a:t>petal</a:t>
            </a:r>
            <a:r>
              <a:rPr lang="en-US" dirty="0"/>
              <a:t> accents at skirt, high-low hem and zip closure at side.</a:t>
            </a:r>
          </a:p>
        </p:txBody>
      </p:sp>
      <p:pic>
        <p:nvPicPr>
          <p:cNvPr id="5" name="Picture 4">
            <a:extLst>
              <a:ext uri="{FF2B5EF4-FFF2-40B4-BE49-F238E27FC236}">
                <a16:creationId xmlns:a16="http://schemas.microsoft.com/office/drawing/2014/main" id="{5E3C53DB-A338-4A29-908B-44CF50C9EB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088943" y="0"/>
            <a:ext cx="9103057" cy="4885899"/>
          </a:xfrm>
          <a:prstGeom prst="rect">
            <a:avLst/>
          </a:prstGeom>
        </p:spPr>
      </p:pic>
      <p:sp>
        <p:nvSpPr>
          <p:cNvPr id="6" name="Rectangle 5">
            <a:extLst>
              <a:ext uri="{FF2B5EF4-FFF2-40B4-BE49-F238E27FC236}">
                <a16:creationId xmlns:a16="http://schemas.microsoft.com/office/drawing/2014/main" id="{64598FF5-3F0B-45F7-B866-AD201378A315}"/>
              </a:ext>
            </a:extLst>
          </p:cNvPr>
          <p:cNvSpPr/>
          <p:nvPr/>
        </p:nvSpPr>
        <p:spPr>
          <a:xfrm>
            <a:off x="0" y="2797919"/>
            <a:ext cx="5622878" cy="2585323"/>
          </a:xfrm>
          <a:prstGeom prst="rect">
            <a:avLst/>
          </a:prstGeom>
        </p:spPr>
        <p:txBody>
          <a:bodyPr wrap="square">
            <a:spAutoFit/>
          </a:bodyPr>
          <a:lstStyle/>
          <a:p>
            <a:r>
              <a:rPr lang="en-US" dirty="0">
                <a:solidFill>
                  <a:srgbClr val="FF0000"/>
                </a:solidFill>
              </a:rPr>
              <a:t>Citing the seasonal collection places the item within the context of that collection’s themes and inspirations and the overall brand history. In the luxury fashion industry, couture designs are shown in separate collections from ready-to-wear. Haute couture, “high sewing” in French, is constructed entirely by hand, requiring days of labor by skilled artisans for a single piece. Pieces shown on the couture runway are later recreated from the beginning for each client.  </a:t>
            </a:r>
            <a:endParaRPr lang="en-US" dirty="0"/>
          </a:p>
        </p:txBody>
      </p:sp>
      <p:sp>
        <p:nvSpPr>
          <p:cNvPr id="7" name="TextBox 6">
            <a:extLst>
              <a:ext uri="{FF2B5EF4-FFF2-40B4-BE49-F238E27FC236}">
                <a16:creationId xmlns:a16="http://schemas.microsoft.com/office/drawing/2014/main" id="{C240A9A5-6644-490B-BEA0-A73F414F4651}"/>
              </a:ext>
            </a:extLst>
          </p:cNvPr>
          <p:cNvSpPr txBox="1"/>
          <p:nvPr/>
        </p:nvSpPr>
        <p:spPr>
          <a:xfrm>
            <a:off x="0" y="905093"/>
            <a:ext cx="2934269" cy="1200329"/>
          </a:xfrm>
          <a:prstGeom prst="rect">
            <a:avLst/>
          </a:prstGeom>
          <a:noFill/>
        </p:spPr>
        <p:txBody>
          <a:bodyPr wrap="square" rtlCol="0">
            <a:spAutoFit/>
          </a:bodyPr>
          <a:lstStyle/>
          <a:p>
            <a:r>
              <a:rPr lang="en-US" dirty="0">
                <a:solidFill>
                  <a:srgbClr val="00B050"/>
                </a:solidFill>
              </a:rPr>
              <a:t>Atelier Versace is the name of the couture line, as distinguished from the mainline Versace brand. </a:t>
            </a:r>
          </a:p>
        </p:txBody>
      </p:sp>
      <p:sp>
        <p:nvSpPr>
          <p:cNvPr id="8" name="TextBox 7">
            <a:extLst>
              <a:ext uri="{FF2B5EF4-FFF2-40B4-BE49-F238E27FC236}">
                <a16:creationId xmlns:a16="http://schemas.microsoft.com/office/drawing/2014/main" id="{ABFA2BB5-459D-4440-9FC6-5E9CC6030101}"/>
              </a:ext>
            </a:extLst>
          </p:cNvPr>
          <p:cNvSpPr txBox="1"/>
          <p:nvPr/>
        </p:nvSpPr>
        <p:spPr>
          <a:xfrm>
            <a:off x="-10737" y="5383242"/>
            <a:ext cx="5622878" cy="923330"/>
          </a:xfrm>
          <a:prstGeom prst="rect">
            <a:avLst/>
          </a:prstGeom>
          <a:noFill/>
        </p:spPr>
        <p:txBody>
          <a:bodyPr wrap="square" rtlCol="0">
            <a:spAutoFit/>
          </a:bodyPr>
          <a:lstStyle/>
          <a:p>
            <a:r>
              <a:rPr lang="en-US" dirty="0">
                <a:solidFill>
                  <a:srgbClr val="00B0F0"/>
                </a:solidFill>
              </a:rPr>
              <a:t>Terminology – godets are full circular pleats that add drama to a dress or skirt, with the benefit of allowing longer strides.</a:t>
            </a:r>
          </a:p>
        </p:txBody>
      </p:sp>
      <p:sp>
        <p:nvSpPr>
          <p:cNvPr id="9" name="TextBox 8">
            <a:extLst>
              <a:ext uri="{FF2B5EF4-FFF2-40B4-BE49-F238E27FC236}">
                <a16:creationId xmlns:a16="http://schemas.microsoft.com/office/drawing/2014/main" id="{F45E9105-72DA-4FC5-B321-0730EEB4D7A1}"/>
              </a:ext>
            </a:extLst>
          </p:cNvPr>
          <p:cNvSpPr txBox="1"/>
          <p:nvPr/>
        </p:nvSpPr>
        <p:spPr>
          <a:xfrm>
            <a:off x="0" y="6365654"/>
            <a:ext cx="5601405" cy="369332"/>
          </a:xfrm>
          <a:prstGeom prst="rect">
            <a:avLst/>
          </a:prstGeom>
          <a:noFill/>
        </p:spPr>
        <p:txBody>
          <a:bodyPr wrap="none" rtlCol="0">
            <a:spAutoFit/>
          </a:bodyPr>
          <a:lstStyle/>
          <a:p>
            <a:r>
              <a:rPr lang="en-US" dirty="0">
                <a:solidFill>
                  <a:srgbClr val="0070C0"/>
                </a:solidFill>
              </a:rPr>
              <a:t>Petal – imbues the gown with an attribute of living things.</a:t>
            </a:r>
          </a:p>
        </p:txBody>
      </p:sp>
    </p:spTree>
    <p:extLst>
      <p:ext uri="{BB962C8B-B14F-4D97-AF65-F5344CB8AC3E}">
        <p14:creationId xmlns:p14="http://schemas.microsoft.com/office/powerpoint/2010/main" val="2312284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6E4D1B-54B4-4250-9B2D-1926201CDCD2}"/>
              </a:ext>
            </a:extLst>
          </p:cNvPr>
          <p:cNvSpPr txBox="1"/>
          <p:nvPr/>
        </p:nvSpPr>
        <p:spPr>
          <a:xfrm>
            <a:off x="7076661" y="4538981"/>
            <a:ext cx="5115339" cy="2308324"/>
          </a:xfrm>
          <a:prstGeom prst="rect">
            <a:avLst/>
          </a:prstGeom>
          <a:solidFill>
            <a:schemeClr val="bg1"/>
          </a:solidFill>
          <a:ln>
            <a:solidFill>
              <a:schemeClr val="tx1"/>
            </a:solidFill>
          </a:ln>
        </p:spPr>
        <p:txBody>
          <a:bodyPr wrap="square" rtlCol="0">
            <a:spAutoFit/>
          </a:bodyPr>
          <a:lstStyle/>
          <a:p>
            <a:r>
              <a:rPr lang="en-US" dirty="0"/>
              <a:t>Chanel 2017 Lesage Tweed Jacket</a:t>
            </a:r>
          </a:p>
          <a:p>
            <a:r>
              <a:rPr lang="en-US" dirty="0">
                <a:solidFill>
                  <a:srgbClr val="FF0000"/>
                </a:solidFill>
              </a:rPr>
              <a:t>Look 13 from the Spring 2017 Runway</a:t>
            </a:r>
            <a:r>
              <a:rPr lang="en-US" dirty="0"/>
              <a:t>. Pink and multicolor Chanel </a:t>
            </a:r>
            <a:r>
              <a:rPr lang="en-US" dirty="0">
                <a:solidFill>
                  <a:srgbClr val="00B050"/>
                </a:solidFill>
              </a:rPr>
              <a:t>Lesage tweed </a:t>
            </a:r>
            <a:r>
              <a:rPr lang="en-US" dirty="0"/>
              <a:t>open-front jacket with yellow contrast trim throughout, structured shoulders featuring epaulets with enamel </a:t>
            </a:r>
            <a:r>
              <a:rPr lang="en-US" dirty="0">
                <a:solidFill>
                  <a:srgbClr val="00B0F0"/>
                </a:solidFill>
              </a:rPr>
              <a:t>interlocking</a:t>
            </a:r>
            <a:r>
              <a:rPr lang="en-US" dirty="0"/>
              <a:t> </a:t>
            </a:r>
            <a:r>
              <a:rPr lang="en-US" dirty="0">
                <a:solidFill>
                  <a:srgbClr val="00B0F0"/>
                </a:solidFill>
              </a:rPr>
              <a:t>CC</a:t>
            </a:r>
            <a:r>
              <a:rPr lang="en-US" dirty="0"/>
              <a:t> button closures, Velcro accents at cuffs and dual patch pockets at front.  </a:t>
            </a:r>
          </a:p>
          <a:p>
            <a:endParaRPr lang="en-US" dirty="0"/>
          </a:p>
        </p:txBody>
      </p:sp>
      <p:pic>
        <p:nvPicPr>
          <p:cNvPr id="5" name="Picture 4">
            <a:extLst>
              <a:ext uri="{FF2B5EF4-FFF2-40B4-BE49-F238E27FC236}">
                <a16:creationId xmlns:a16="http://schemas.microsoft.com/office/drawing/2014/main" id="{F38D3DB8-3F57-4668-A7F8-392E09B235A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062113" y="0"/>
            <a:ext cx="3129887" cy="3739487"/>
          </a:xfrm>
          <a:prstGeom prst="rect">
            <a:avLst/>
          </a:prstGeom>
        </p:spPr>
      </p:pic>
      <p:sp>
        <p:nvSpPr>
          <p:cNvPr id="6" name="TextBox 5">
            <a:extLst>
              <a:ext uri="{FF2B5EF4-FFF2-40B4-BE49-F238E27FC236}">
                <a16:creationId xmlns:a16="http://schemas.microsoft.com/office/drawing/2014/main" id="{C3858381-DF69-4E9F-81B5-7292594CEE85}"/>
              </a:ext>
            </a:extLst>
          </p:cNvPr>
          <p:cNvSpPr txBox="1"/>
          <p:nvPr/>
        </p:nvSpPr>
        <p:spPr>
          <a:xfrm>
            <a:off x="10904468" y="0"/>
            <a:ext cx="1287532" cy="369332"/>
          </a:xfrm>
          <a:prstGeom prst="rect">
            <a:avLst/>
          </a:prstGeom>
          <a:noFill/>
        </p:spPr>
        <p:txBody>
          <a:bodyPr wrap="none" rtlCol="0">
            <a:spAutoFit/>
          </a:bodyPr>
          <a:lstStyle/>
          <a:p>
            <a:r>
              <a:rPr lang="en-US" dirty="0"/>
              <a:t>CHA293520</a:t>
            </a:r>
          </a:p>
        </p:txBody>
      </p:sp>
      <p:sp>
        <p:nvSpPr>
          <p:cNvPr id="7" name="Rectangle 6">
            <a:extLst>
              <a:ext uri="{FF2B5EF4-FFF2-40B4-BE49-F238E27FC236}">
                <a16:creationId xmlns:a16="http://schemas.microsoft.com/office/drawing/2014/main" id="{2E8523F9-0BFE-4DDD-AF5B-65AC99DD5DA5}"/>
              </a:ext>
            </a:extLst>
          </p:cNvPr>
          <p:cNvSpPr/>
          <p:nvPr/>
        </p:nvSpPr>
        <p:spPr>
          <a:xfrm>
            <a:off x="46382" y="4259579"/>
            <a:ext cx="7030279" cy="2585323"/>
          </a:xfrm>
          <a:prstGeom prst="rect">
            <a:avLst/>
          </a:prstGeom>
        </p:spPr>
        <p:txBody>
          <a:bodyPr wrap="square">
            <a:spAutoFit/>
          </a:bodyPr>
          <a:lstStyle/>
          <a:p>
            <a:r>
              <a:rPr lang="en-US" dirty="0">
                <a:solidFill>
                  <a:srgbClr val="FF0000"/>
                </a:solidFill>
              </a:rPr>
              <a:t>Recency (especially within the past 3 years) adds value to pre-owned products. Citing the seasonal collection places the item within the context of that collection’s themes and inspirations and the overall brand history. Runway items are selected by the creative director to showcase the season’s offering at its most </a:t>
            </a:r>
            <a:r>
              <a:rPr lang="en-US" dirty="0" err="1">
                <a:solidFill>
                  <a:srgbClr val="FF0000"/>
                </a:solidFill>
              </a:rPr>
              <a:t>eyecatching</a:t>
            </a:r>
            <a:r>
              <a:rPr lang="en-US" dirty="0">
                <a:solidFill>
                  <a:srgbClr val="FF0000"/>
                </a:solidFill>
              </a:rPr>
              <a:t>, innovative and symbolic. The pieces that appear on the runway are special as participants of a storied high fashion ritual and focal points of editorial shoots. Some items from the runway are never mass-produced! I cited runway looks from shows covered by the preeminent fashion authority, </a:t>
            </a:r>
            <a:r>
              <a:rPr lang="en-US" i="1" dirty="0">
                <a:solidFill>
                  <a:srgbClr val="FF0000"/>
                </a:solidFill>
              </a:rPr>
              <a:t>Vogue</a:t>
            </a:r>
            <a:r>
              <a:rPr lang="en-US" dirty="0">
                <a:solidFill>
                  <a:srgbClr val="FF0000"/>
                </a:solidFill>
              </a:rPr>
              <a:t>.</a:t>
            </a:r>
            <a:endParaRPr lang="en-US" dirty="0"/>
          </a:p>
        </p:txBody>
      </p:sp>
      <p:pic>
        <p:nvPicPr>
          <p:cNvPr id="8" name="Picture 7">
            <a:extLst>
              <a:ext uri="{FF2B5EF4-FFF2-40B4-BE49-F238E27FC236}">
                <a16:creationId xmlns:a16="http://schemas.microsoft.com/office/drawing/2014/main" id="{1EA93497-7BD2-4223-B9B4-6A726CFBF09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2738650" cy="4107976"/>
          </a:xfrm>
          <a:prstGeom prst="rect">
            <a:avLst/>
          </a:prstGeom>
        </p:spPr>
      </p:pic>
      <p:pic>
        <p:nvPicPr>
          <p:cNvPr id="9" name="Picture 8">
            <a:extLst>
              <a:ext uri="{FF2B5EF4-FFF2-40B4-BE49-F238E27FC236}">
                <a16:creationId xmlns:a16="http://schemas.microsoft.com/office/drawing/2014/main" id="{A1B54791-B01A-471C-83EE-FB5F90295D1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367670" y="0"/>
            <a:ext cx="2648061" cy="4166764"/>
          </a:xfrm>
          <a:prstGeom prst="rect">
            <a:avLst/>
          </a:prstGeom>
        </p:spPr>
      </p:pic>
      <p:sp>
        <p:nvSpPr>
          <p:cNvPr id="10" name="TextBox 9">
            <a:extLst>
              <a:ext uri="{FF2B5EF4-FFF2-40B4-BE49-F238E27FC236}">
                <a16:creationId xmlns:a16="http://schemas.microsoft.com/office/drawing/2014/main" id="{95D86DB2-18EB-40F2-98F4-39D86671D4EC}"/>
              </a:ext>
            </a:extLst>
          </p:cNvPr>
          <p:cNvSpPr txBox="1"/>
          <p:nvPr/>
        </p:nvSpPr>
        <p:spPr>
          <a:xfrm>
            <a:off x="2785033" y="2305695"/>
            <a:ext cx="3675401" cy="1477328"/>
          </a:xfrm>
          <a:prstGeom prst="rect">
            <a:avLst/>
          </a:prstGeom>
          <a:noFill/>
        </p:spPr>
        <p:txBody>
          <a:bodyPr wrap="square" rtlCol="0">
            <a:spAutoFit/>
          </a:bodyPr>
          <a:lstStyle/>
          <a:p>
            <a:r>
              <a:rPr lang="en-US" dirty="0">
                <a:solidFill>
                  <a:srgbClr val="00B0F0"/>
                </a:solidFill>
              </a:rPr>
              <a:t>Brand signature – the logo is the greatest value driver for luxury fashion. The interlocking CC monogram is the most recognizable symbol of the Chanel brand.</a:t>
            </a:r>
          </a:p>
        </p:txBody>
      </p:sp>
      <p:sp>
        <p:nvSpPr>
          <p:cNvPr id="2" name="TextBox 1">
            <a:extLst>
              <a:ext uri="{FF2B5EF4-FFF2-40B4-BE49-F238E27FC236}">
                <a16:creationId xmlns:a16="http://schemas.microsoft.com/office/drawing/2014/main" id="{A1DC3A75-8A08-4551-987A-65A816BA47AF}"/>
              </a:ext>
            </a:extLst>
          </p:cNvPr>
          <p:cNvSpPr txBox="1"/>
          <p:nvPr/>
        </p:nvSpPr>
        <p:spPr>
          <a:xfrm>
            <a:off x="2738650" y="414184"/>
            <a:ext cx="3768166" cy="1477328"/>
          </a:xfrm>
          <a:prstGeom prst="rect">
            <a:avLst/>
          </a:prstGeom>
          <a:noFill/>
        </p:spPr>
        <p:txBody>
          <a:bodyPr wrap="square" rtlCol="0">
            <a:spAutoFit/>
          </a:bodyPr>
          <a:lstStyle/>
          <a:p>
            <a:r>
              <a:rPr lang="en-US" dirty="0">
                <a:solidFill>
                  <a:srgbClr val="00B050"/>
                </a:solidFill>
              </a:rPr>
              <a:t>Brand signature -- Maison Lesage, a French embroidery atelier, has worked in partnership with Chanel since 1983. Lesage’s signature tweed is interwoven with strands of silk ribbon.</a:t>
            </a:r>
          </a:p>
        </p:txBody>
      </p:sp>
    </p:spTree>
    <p:extLst>
      <p:ext uri="{BB962C8B-B14F-4D97-AF65-F5344CB8AC3E}">
        <p14:creationId xmlns:p14="http://schemas.microsoft.com/office/powerpoint/2010/main" val="2161749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F6ABD84-6A84-4516-A90A-442903AA8222}"/>
              </a:ext>
            </a:extLst>
          </p:cNvPr>
          <p:cNvSpPr txBox="1"/>
          <p:nvPr/>
        </p:nvSpPr>
        <p:spPr>
          <a:xfrm>
            <a:off x="5895833" y="5380672"/>
            <a:ext cx="6296167" cy="1477328"/>
          </a:xfrm>
          <a:prstGeom prst="rect">
            <a:avLst/>
          </a:prstGeom>
          <a:solidFill>
            <a:schemeClr val="bg1"/>
          </a:solidFill>
          <a:ln>
            <a:solidFill>
              <a:schemeClr val="tx1"/>
            </a:solidFill>
          </a:ln>
        </p:spPr>
        <p:txBody>
          <a:bodyPr wrap="square" rtlCol="0">
            <a:spAutoFit/>
          </a:bodyPr>
          <a:lstStyle/>
          <a:p>
            <a:r>
              <a:rPr lang="en-US" dirty="0"/>
              <a:t>Alexander McQueen Leather Racerback Harness w/Tags</a:t>
            </a:r>
          </a:p>
          <a:p>
            <a:r>
              <a:rPr lang="en-US" dirty="0">
                <a:solidFill>
                  <a:srgbClr val="FF0000"/>
                </a:solidFill>
              </a:rPr>
              <a:t>From the Fall 2011 Collection. </a:t>
            </a:r>
            <a:r>
              <a:rPr lang="en-US" dirty="0"/>
              <a:t>Black Alexander McQueen leather racerback harness with crosshatch detail throughout, plunging neckline, keyhole at back, scalloped hem and hook-and-eye closures at side. Designer size 33. </a:t>
            </a:r>
          </a:p>
        </p:txBody>
      </p:sp>
      <p:pic>
        <p:nvPicPr>
          <p:cNvPr id="6" name="Picture 5">
            <a:extLst>
              <a:ext uri="{FF2B5EF4-FFF2-40B4-BE49-F238E27FC236}">
                <a16:creationId xmlns:a16="http://schemas.microsoft.com/office/drawing/2014/main" id="{19A40A73-2B26-428C-90C4-E41B73C4BCF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048000" y="0"/>
            <a:ext cx="9144000" cy="4926842"/>
          </a:xfrm>
          <a:prstGeom prst="rect">
            <a:avLst/>
          </a:prstGeom>
        </p:spPr>
      </p:pic>
      <p:sp>
        <p:nvSpPr>
          <p:cNvPr id="7" name="Rectangle 6">
            <a:extLst>
              <a:ext uri="{FF2B5EF4-FFF2-40B4-BE49-F238E27FC236}">
                <a16:creationId xmlns:a16="http://schemas.microsoft.com/office/drawing/2014/main" id="{C6639CF0-29DA-455A-8548-965DB458DB67}"/>
              </a:ext>
            </a:extLst>
          </p:cNvPr>
          <p:cNvSpPr/>
          <p:nvPr/>
        </p:nvSpPr>
        <p:spPr>
          <a:xfrm>
            <a:off x="0" y="5380672"/>
            <a:ext cx="5622878" cy="923330"/>
          </a:xfrm>
          <a:prstGeom prst="rect">
            <a:avLst/>
          </a:prstGeom>
        </p:spPr>
        <p:txBody>
          <a:bodyPr wrap="square">
            <a:spAutoFit/>
          </a:bodyPr>
          <a:lstStyle/>
          <a:p>
            <a:r>
              <a:rPr lang="en-US" dirty="0">
                <a:solidFill>
                  <a:srgbClr val="FF0000"/>
                </a:solidFill>
              </a:rPr>
              <a:t>The seasonal collection places the item within the context of the collection’s themes and inspirations and the overall brand history. </a:t>
            </a:r>
            <a:endParaRPr lang="en-US" dirty="0"/>
          </a:p>
        </p:txBody>
      </p:sp>
    </p:spTree>
    <p:extLst>
      <p:ext uri="{BB962C8B-B14F-4D97-AF65-F5344CB8AC3E}">
        <p14:creationId xmlns:p14="http://schemas.microsoft.com/office/powerpoint/2010/main" val="2967247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7CED6-2F5C-4020-9022-C1DEF5B1E9ED}"/>
              </a:ext>
            </a:extLst>
          </p:cNvPr>
          <p:cNvSpPr>
            <a:spLocks noGrp="1"/>
          </p:cNvSpPr>
          <p:nvPr>
            <p:ph type="ctrTitle"/>
          </p:nvPr>
        </p:nvSpPr>
        <p:spPr/>
        <p:txBody>
          <a:bodyPr/>
          <a:lstStyle/>
          <a:p>
            <a:r>
              <a:rPr lang="en-US" dirty="0"/>
              <a:t>Menswear</a:t>
            </a:r>
          </a:p>
        </p:txBody>
      </p:sp>
    </p:spTree>
    <p:extLst>
      <p:ext uri="{BB962C8B-B14F-4D97-AF65-F5344CB8AC3E}">
        <p14:creationId xmlns:p14="http://schemas.microsoft.com/office/powerpoint/2010/main" val="214381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FB805A2-083C-47F9-921A-0EBEB9CA678B}"/>
              </a:ext>
            </a:extLst>
          </p:cNvPr>
          <p:cNvSpPr txBox="1"/>
          <p:nvPr/>
        </p:nvSpPr>
        <p:spPr>
          <a:xfrm>
            <a:off x="6399983" y="3709038"/>
            <a:ext cx="5817266" cy="3139321"/>
          </a:xfrm>
          <a:prstGeom prst="rect">
            <a:avLst/>
          </a:prstGeom>
          <a:solidFill>
            <a:schemeClr val="bg1"/>
          </a:solidFill>
          <a:ln>
            <a:solidFill>
              <a:schemeClr val="tx1"/>
            </a:solidFill>
          </a:ln>
        </p:spPr>
        <p:txBody>
          <a:bodyPr wrap="square" rtlCol="0">
            <a:spAutoFit/>
          </a:bodyPr>
          <a:lstStyle/>
          <a:p>
            <a:r>
              <a:rPr lang="en-US" dirty="0"/>
              <a:t>Louis Vuitton 2018 Eclipse Horizon 55</a:t>
            </a:r>
          </a:p>
          <a:p>
            <a:r>
              <a:rPr lang="en-US" dirty="0">
                <a:solidFill>
                  <a:srgbClr val="FF0000"/>
                </a:solidFill>
              </a:rPr>
              <a:t>From the Fall 2018 Collection. </a:t>
            </a:r>
            <a:r>
              <a:rPr lang="en-US" dirty="0"/>
              <a:t>Men's black and </a:t>
            </a:r>
            <a:r>
              <a:rPr lang="en-US" dirty="0">
                <a:solidFill>
                  <a:srgbClr val="FF9999"/>
                </a:solidFill>
              </a:rPr>
              <a:t>anthracite</a:t>
            </a:r>
            <a:r>
              <a:rPr lang="en-US" dirty="0"/>
              <a:t> </a:t>
            </a:r>
            <a:r>
              <a:rPr lang="en-US" dirty="0">
                <a:solidFill>
                  <a:srgbClr val="00B050"/>
                </a:solidFill>
              </a:rPr>
              <a:t>monogram</a:t>
            </a:r>
            <a:r>
              <a:rPr lang="en-US" dirty="0"/>
              <a:t> </a:t>
            </a:r>
            <a:r>
              <a:rPr lang="en-US" dirty="0">
                <a:solidFill>
                  <a:srgbClr val="00B0F0"/>
                </a:solidFill>
              </a:rPr>
              <a:t>coated canvas </a:t>
            </a:r>
            <a:r>
              <a:rPr lang="en-US" dirty="0"/>
              <a:t>Louis Vuitton </a:t>
            </a:r>
            <a:r>
              <a:rPr lang="en-US" dirty="0">
                <a:solidFill>
                  <a:srgbClr val="0070C0"/>
                </a:solidFill>
              </a:rPr>
              <a:t>Eclipse </a:t>
            </a:r>
            <a:r>
              <a:rPr lang="en-US" dirty="0">
                <a:solidFill>
                  <a:srgbClr val="7030A0"/>
                </a:solidFill>
              </a:rPr>
              <a:t>Horizon</a:t>
            </a:r>
            <a:r>
              <a:rPr lang="en-US" dirty="0"/>
              <a:t> </a:t>
            </a:r>
            <a:r>
              <a:rPr lang="en-US" dirty="0">
                <a:solidFill>
                  <a:srgbClr val="FF3399"/>
                </a:solidFill>
              </a:rPr>
              <a:t>55</a:t>
            </a:r>
            <a:r>
              <a:rPr lang="en-US" dirty="0"/>
              <a:t> with </a:t>
            </a:r>
            <a:r>
              <a:rPr lang="en-US" dirty="0">
                <a:solidFill>
                  <a:srgbClr val="663300"/>
                </a:solidFill>
              </a:rPr>
              <a:t>brushed</a:t>
            </a:r>
            <a:r>
              <a:rPr lang="en-US" dirty="0"/>
              <a:t> silver-tone hardware, tonal leather trim, dual handle straps; one at side, single retractable pull-handle at top, four </a:t>
            </a:r>
            <a:r>
              <a:rPr lang="en-US" dirty="0">
                <a:solidFill>
                  <a:srgbClr val="000099"/>
                </a:solidFill>
              </a:rPr>
              <a:t>spinner wheels </a:t>
            </a:r>
            <a:r>
              <a:rPr lang="en-US" dirty="0"/>
              <a:t>at base, black woven lining, compression straps at interior walls, dual mesh interior zip compartments and two-way zip-around closure. </a:t>
            </a:r>
            <a:r>
              <a:rPr lang="en-US" dirty="0">
                <a:solidFill>
                  <a:srgbClr val="FFC000"/>
                </a:solidFill>
              </a:rPr>
              <a:t>Combination lock unlocks at 0-0-0. </a:t>
            </a:r>
            <a:r>
              <a:rPr lang="en-US" dirty="0">
                <a:solidFill>
                  <a:srgbClr val="00FF00"/>
                </a:solidFill>
              </a:rPr>
              <a:t>Includes luggage tag and dust bag. </a:t>
            </a:r>
            <a:r>
              <a:rPr lang="en-US" dirty="0">
                <a:solidFill>
                  <a:srgbClr val="C00000"/>
                </a:solidFill>
              </a:rPr>
              <a:t>Shop authentic bags by Louis Vuitton at The </a:t>
            </a:r>
            <a:r>
              <a:rPr lang="en-US" dirty="0" err="1">
                <a:solidFill>
                  <a:srgbClr val="C00000"/>
                </a:solidFill>
              </a:rPr>
              <a:t>RealReal</a:t>
            </a:r>
            <a:r>
              <a:rPr lang="en-US" dirty="0"/>
              <a:t>.</a:t>
            </a:r>
          </a:p>
        </p:txBody>
      </p:sp>
      <p:pic>
        <p:nvPicPr>
          <p:cNvPr id="7" name="Picture 6">
            <a:extLst>
              <a:ext uri="{FF2B5EF4-FFF2-40B4-BE49-F238E27FC236}">
                <a16:creationId xmlns:a16="http://schemas.microsoft.com/office/drawing/2014/main" id="{D46C7C5B-0F24-49DA-87E4-FA8661492F0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084363" y="983"/>
            <a:ext cx="2706584" cy="3566293"/>
          </a:xfrm>
          <a:prstGeom prst="rect">
            <a:avLst/>
          </a:prstGeom>
        </p:spPr>
      </p:pic>
      <p:sp>
        <p:nvSpPr>
          <p:cNvPr id="9" name="TextBox 8">
            <a:extLst>
              <a:ext uri="{FF2B5EF4-FFF2-40B4-BE49-F238E27FC236}">
                <a16:creationId xmlns:a16="http://schemas.microsoft.com/office/drawing/2014/main" id="{A1EA3A19-AFD4-49E1-9632-8E92AA950441}"/>
              </a:ext>
            </a:extLst>
          </p:cNvPr>
          <p:cNvSpPr txBox="1"/>
          <p:nvPr/>
        </p:nvSpPr>
        <p:spPr>
          <a:xfrm>
            <a:off x="13252" y="0"/>
            <a:ext cx="6444698" cy="923330"/>
          </a:xfrm>
          <a:prstGeom prst="rect">
            <a:avLst/>
          </a:prstGeom>
          <a:noFill/>
        </p:spPr>
        <p:txBody>
          <a:bodyPr wrap="square" rtlCol="0">
            <a:spAutoFit/>
          </a:bodyPr>
          <a:lstStyle/>
          <a:p>
            <a:r>
              <a:rPr lang="en-US" dirty="0">
                <a:solidFill>
                  <a:srgbClr val="FF0000"/>
                </a:solidFill>
              </a:rPr>
              <a:t>Recency (especially within the past 3 years) adds value to pre-owned products. Citing the seasonal collection places the item within the context of the overall brand history.</a:t>
            </a:r>
          </a:p>
        </p:txBody>
      </p:sp>
      <p:sp>
        <p:nvSpPr>
          <p:cNvPr id="10" name="TextBox 9">
            <a:extLst>
              <a:ext uri="{FF2B5EF4-FFF2-40B4-BE49-F238E27FC236}">
                <a16:creationId xmlns:a16="http://schemas.microsoft.com/office/drawing/2014/main" id="{7AE82D59-C55E-46BB-8071-2843EDCBF526}"/>
              </a:ext>
            </a:extLst>
          </p:cNvPr>
          <p:cNvSpPr txBox="1"/>
          <p:nvPr/>
        </p:nvSpPr>
        <p:spPr>
          <a:xfrm>
            <a:off x="-14112" y="1040152"/>
            <a:ext cx="6224141" cy="923330"/>
          </a:xfrm>
          <a:prstGeom prst="rect">
            <a:avLst/>
          </a:prstGeom>
          <a:noFill/>
        </p:spPr>
        <p:txBody>
          <a:bodyPr wrap="square" rtlCol="0">
            <a:spAutoFit/>
          </a:bodyPr>
          <a:lstStyle/>
          <a:p>
            <a:r>
              <a:rPr lang="en-US" dirty="0">
                <a:solidFill>
                  <a:srgbClr val="00B050"/>
                </a:solidFill>
              </a:rPr>
              <a:t>Brand signature – consisting of the LV </a:t>
            </a:r>
            <a:r>
              <a:rPr lang="en-US" dirty="0" err="1">
                <a:solidFill>
                  <a:srgbClr val="00B050"/>
                </a:solidFill>
              </a:rPr>
              <a:t>Initiales</a:t>
            </a:r>
            <a:r>
              <a:rPr lang="en-US" dirty="0">
                <a:solidFill>
                  <a:srgbClr val="00B050"/>
                </a:solidFill>
              </a:rPr>
              <a:t> and quatrefoil Fleurs of transposing colors, the monogram is the most recognizable symbol of the Louis Vuitton brand. </a:t>
            </a:r>
          </a:p>
        </p:txBody>
      </p:sp>
      <p:sp>
        <p:nvSpPr>
          <p:cNvPr id="11" name="TextBox 10">
            <a:extLst>
              <a:ext uri="{FF2B5EF4-FFF2-40B4-BE49-F238E27FC236}">
                <a16:creationId xmlns:a16="http://schemas.microsoft.com/office/drawing/2014/main" id="{4FC76F9E-F360-4833-A332-563094614386}"/>
              </a:ext>
            </a:extLst>
          </p:cNvPr>
          <p:cNvSpPr txBox="1"/>
          <p:nvPr/>
        </p:nvSpPr>
        <p:spPr>
          <a:xfrm>
            <a:off x="-14112" y="1782931"/>
            <a:ext cx="6374955" cy="923330"/>
          </a:xfrm>
          <a:prstGeom prst="rect">
            <a:avLst/>
          </a:prstGeom>
          <a:noFill/>
        </p:spPr>
        <p:txBody>
          <a:bodyPr wrap="square" rtlCol="0">
            <a:spAutoFit/>
          </a:bodyPr>
          <a:lstStyle/>
          <a:p>
            <a:r>
              <a:rPr lang="en-US" dirty="0">
                <a:solidFill>
                  <a:srgbClr val="00B0F0"/>
                </a:solidFill>
              </a:rPr>
              <a:t>Material --  coated canvas is cotton canvas coated with polyvinyl chloride (PVC), creating a smoother texture and slightly glossier appearance.    </a:t>
            </a:r>
          </a:p>
        </p:txBody>
      </p:sp>
      <p:sp>
        <p:nvSpPr>
          <p:cNvPr id="12" name="TextBox 11">
            <a:extLst>
              <a:ext uri="{FF2B5EF4-FFF2-40B4-BE49-F238E27FC236}">
                <a16:creationId xmlns:a16="http://schemas.microsoft.com/office/drawing/2014/main" id="{D108737E-1308-47B3-9CD6-E3FEA67D6719}"/>
              </a:ext>
            </a:extLst>
          </p:cNvPr>
          <p:cNvSpPr txBox="1"/>
          <p:nvPr/>
        </p:nvSpPr>
        <p:spPr>
          <a:xfrm>
            <a:off x="-22850" y="2624481"/>
            <a:ext cx="6494911" cy="646331"/>
          </a:xfrm>
          <a:prstGeom prst="rect">
            <a:avLst/>
          </a:prstGeom>
          <a:noFill/>
        </p:spPr>
        <p:txBody>
          <a:bodyPr wrap="square" rtlCol="0">
            <a:spAutoFit/>
          </a:bodyPr>
          <a:lstStyle/>
          <a:p>
            <a:r>
              <a:rPr lang="en-US" dirty="0">
                <a:solidFill>
                  <a:srgbClr val="0070C0"/>
                </a:solidFill>
              </a:rPr>
              <a:t>Brand signature – Eclipse is a term Louis Vuitton uses for its monogram pattern when rendered in black and anthracite.</a:t>
            </a:r>
          </a:p>
        </p:txBody>
      </p:sp>
      <p:sp>
        <p:nvSpPr>
          <p:cNvPr id="13" name="TextBox 12">
            <a:extLst>
              <a:ext uri="{FF2B5EF4-FFF2-40B4-BE49-F238E27FC236}">
                <a16:creationId xmlns:a16="http://schemas.microsoft.com/office/drawing/2014/main" id="{E4EE044E-36C1-4201-8CC3-828F96A907C4}"/>
              </a:ext>
            </a:extLst>
          </p:cNvPr>
          <p:cNvSpPr txBox="1"/>
          <p:nvPr/>
        </p:nvSpPr>
        <p:spPr>
          <a:xfrm>
            <a:off x="-28223" y="3105834"/>
            <a:ext cx="6486173" cy="646331"/>
          </a:xfrm>
          <a:prstGeom prst="rect">
            <a:avLst/>
          </a:prstGeom>
          <a:noFill/>
        </p:spPr>
        <p:txBody>
          <a:bodyPr wrap="square" rtlCol="0">
            <a:spAutoFit/>
          </a:bodyPr>
          <a:lstStyle/>
          <a:p>
            <a:r>
              <a:rPr lang="en-US" dirty="0">
                <a:solidFill>
                  <a:srgbClr val="7030A0"/>
                </a:solidFill>
              </a:rPr>
              <a:t>Style name – components of brand identity, style names are SEO aids that enhance searchability on a site with millions of products.</a:t>
            </a:r>
          </a:p>
        </p:txBody>
      </p:sp>
      <p:sp>
        <p:nvSpPr>
          <p:cNvPr id="14" name="TextBox 13">
            <a:extLst>
              <a:ext uri="{FF2B5EF4-FFF2-40B4-BE49-F238E27FC236}">
                <a16:creationId xmlns:a16="http://schemas.microsoft.com/office/drawing/2014/main" id="{74495F8D-DC12-499B-A43E-AFB01A0FB7E9}"/>
              </a:ext>
            </a:extLst>
          </p:cNvPr>
          <p:cNvSpPr txBox="1"/>
          <p:nvPr/>
        </p:nvSpPr>
        <p:spPr>
          <a:xfrm>
            <a:off x="-29822" y="3652123"/>
            <a:ext cx="6403179" cy="369332"/>
          </a:xfrm>
          <a:prstGeom prst="rect">
            <a:avLst/>
          </a:prstGeom>
          <a:noFill/>
        </p:spPr>
        <p:txBody>
          <a:bodyPr wrap="square" rtlCol="0">
            <a:spAutoFit/>
          </a:bodyPr>
          <a:lstStyle/>
          <a:p>
            <a:r>
              <a:rPr lang="en-US" dirty="0">
                <a:solidFill>
                  <a:srgbClr val="FF3399"/>
                </a:solidFill>
              </a:rPr>
              <a:t>Size – a smaller size means a lower price but less storage. </a:t>
            </a:r>
          </a:p>
        </p:txBody>
      </p:sp>
      <p:sp>
        <p:nvSpPr>
          <p:cNvPr id="15" name="TextBox 14">
            <a:extLst>
              <a:ext uri="{FF2B5EF4-FFF2-40B4-BE49-F238E27FC236}">
                <a16:creationId xmlns:a16="http://schemas.microsoft.com/office/drawing/2014/main" id="{AC528FB2-BBB6-491C-AB35-CE0F3F528ABD}"/>
              </a:ext>
            </a:extLst>
          </p:cNvPr>
          <p:cNvSpPr txBox="1"/>
          <p:nvPr/>
        </p:nvSpPr>
        <p:spPr>
          <a:xfrm>
            <a:off x="-36961" y="6498593"/>
            <a:ext cx="6494911" cy="369332"/>
          </a:xfrm>
          <a:prstGeom prst="rect">
            <a:avLst/>
          </a:prstGeom>
          <a:noFill/>
        </p:spPr>
        <p:txBody>
          <a:bodyPr wrap="square" rtlCol="0">
            <a:spAutoFit/>
          </a:bodyPr>
          <a:lstStyle/>
          <a:p>
            <a:r>
              <a:rPr lang="en-US" dirty="0">
                <a:solidFill>
                  <a:srgbClr val="00FF00"/>
                </a:solidFill>
              </a:rPr>
              <a:t>Special collateral enhances value and convenience. </a:t>
            </a:r>
          </a:p>
        </p:txBody>
      </p:sp>
      <p:sp>
        <p:nvSpPr>
          <p:cNvPr id="16" name="TextBox 15">
            <a:extLst>
              <a:ext uri="{FF2B5EF4-FFF2-40B4-BE49-F238E27FC236}">
                <a16:creationId xmlns:a16="http://schemas.microsoft.com/office/drawing/2014/main" id="{1812AA66-85FC-408F-ADF8-9E24BFE16A59}"/>
              </a:ext>
            </a:extLst>
          </p:cNvPr>
          <p:cNvSpPr txBox="1"/>
          <p:nvPr/>
        </p:nvSpPr>
        <p:spPr>
          <a:xfrm>
            <a:off x="-64636" y="4663134"/>
            <a:ext cx="6558998" cy="923330"/>
          </a:xfrm>
          <a:prstGeom prst="rect">
            <a:avLst/>
          </a:prstGeom>
          <a:noFill/>
        </p:spPr>
        <p:txBody>
          <a:bodyPr wrap="square" rtlCol="0">
            <a:spAutoFit/>
          </a:bodyPr>
          <a:lstStyle/>
          <a:p>
            <a:r>
              <a:rPr lang="en-US" dirty="0">
                <a:solidFill>
                  <a:srgbClr val="000099"/>
                </a:solidFill>
              </a:rPr>
              <a:t>Terminology – spinner wheels spin independently from the spinning joint attaching them to the body of the suitcase. This increases ease and flexibility in maneuvering sharp turns.</a:t>
            </a:r>
          </a:p>
        </p:txBody>
      </p:sp>
      <p:sp>
        <p:nvSpPr>
          <p:cNvPr id="18" name="TextBox 17">
            <a:extLst>
              <a:ext uri="{FF2B5EF4-FFF2-40B4-BE49-F238E27FC236}">
                <a16:creationId xmlns:a16="http://schemas.microsoft.com/office/drawing/2014/main" id="{362C0C4B-8085-4E61-8C04-FADBEC6C5B89}"/>
              </a:ext>
            </a:extLst>
          </p:cNvPr>
          <p:cNvSpPr txBox="1"/>
          <p:nvPr/>
        </p:nvSpPr>
        <p:spPr>
          <a:xfrm>
            <a:off x="-91165" y="5413777"/>
            <a:ext cx="6378245" cy="1200329"/>
          </a:xfrm>
          <a:prstGeom prst="rect">
            <a:avLst/>
          </a:prstGeom>
          <a:noFill/>
        </p:spPr>
        <p:txBody>
          <a:bodyPr wrap="square" rtlCol="0">
            <a:spAutoFit/>
          </a:bodyPr>
          <a:lstStyle/>
          <a:p>
            <a:r>
              <a:rPr lang="en-US" dirty="0">
                <a:solidFill>
                  <a:srgbClr val="FFC000"/>
                </a:solidFill>
              </a:rPr>
              <a:t>Customer transparency – without brand-issued instructions, it was up to The </a:t>
            </a:r>
            <a:r>
              <a:rPr lang="en-US" dirty="0" err="1">
                <a:solidFill>
                  <a:srgbClr val="FFC000"/>
                </a:solidFill>
              </a:rPr>
              <a:t>RealReal</a:t>
            </a:r>
            <a:r>
              <a:rPr lang="en-US" dirty="0">
                <a:solidFill>
                  <a:srgbClr val="FFC000"/>
                </a:solidFill>
              </a:rPr>
              <a:t> to communicate with consignors about how to unlock and lock their luggage items and to transmit this information to customers.</a:t>
            </a:r>
          </a:p>
        </p:txBody>
      </p:sp>
      <p:sp>
        <p:nvSpPr>
          <p:cNvPr id="19" name="TextBox 18">
            <a:extLst>
              <a:ext uri="{FF2B5EF4-FFF2-40B4-BE49-F238E27FC236}">
                <a16:creationId xmlns:a16="http://schemas.microsoft.com/office/drawing/2014/main" id="{3F4629F0-0267-474B-89E6-EFB4B87AB264}"/>
              </a:ext>
            </a:extLst>
          </p:cNvPr>
          <p:cNvSpPr txBox="1"/>
          <p:nvPr/>
        </p:nvSpPr>
        <p:spPr>
          <a:xfrm>
            <a:off x="9977674" y="3315806"/>
            <a:ext cx="2192588" cy="369332"/>
          </a:xfrm>
          <a:prstGeom prst="rect">
            <a:avLst/>
          </a:prstGeom>
          <a:noFill/>
        </p:spPr>
        <p:txBody>
          <a:bodyPr wrap="none" rtlCol="0">
            <a:spAutoFit/>
          </a:bodyPr>
          <a:lstStyle/>
          <a:p>
            <a:r>
              <a:rPr lang="en-US" dirty="0">
                <a:solidFill>
                  <a:srgbClr val="C00000"/>
                </a:solidFill>
              </a:rPr>
              <a:t>SEO meta description</a:t>
            </a:r>
          </a:p>
        </p:txBody>
      </p:sp>
      <p:sp>
        <p:nvSpPr>
          <p:cNvPr id="20" name="TextBox 19">
            <a:extLst>
              <a:ext uri="{FF2B5EF4-FFF2-40B4-BE49-F238E27FC236}">
                <a16:creationId xmlns:a16="http://schemas.microsoft.com/office/drawing/2014/main" id="{310BAC6D-7DBF-4006-8D7D-875B3AD27F04}"/>
              </a:ext>
            </a:extLst>
          </p:cNvPr>
          <p:cNvSpPr txBox="1"/>
          <p:nvPr/>
        </p:nvSpPr>
        <p:spPr>
          <a:xfrm>
            <a:off x="0" y="795544"/>
            <a:ext cx="6457950" cy="369332"/>
          </a:xfrm>
          <a:prstGeom prst="rect">
            <a:avLst/>
          </a:prstGeom>
          <a:noFill/>
        </p:spPr>
        <p:txBody>
          <a:bodyPr wrap="square" rtlCol="0">
            <a:spAutoFit/>
          </a:bodyPr>
          <a:lstStyle/>
          <a:p>
            <a:r>
              <a:rPr lang="en-US" dirty="0">
                <a:solidFill>
                  <a:srgbClr val="FF9999"/>
                </a:solidFill>
              </a:rPr>
              <a:t>Brand signature – color specific to Louis Vuitton. </a:t>
            </a:r>
          </a:p>
        </p:txBody>
      </p:sp>
      <p:sp>
        <p:nvSpPr>
          <p:cNvPr id="22" name="TextBox 21">
            <a:extLst>
              <a:ext uri="{FF2B5EF4-FFF2-40B4-BE49-F238E27FC236}">
                <a16:creationId xmlns:a16="http://schemas.microsoft.com/office/drawing/2014/main" id="{C72D04AA-5CBA-40FA-B75B-120116E3FB83}"/>
              </a:ext>
            </a:extLst>
          </p:cNvPr>
          <p:cNvSpPr txBox="1"/>
          <p:nvPr/>
        </p:nvSpPr>
        <p:spPr>
          <a:xfrm flipH="1">
            <a:off x="-31514" y="3899419"/>
            <a:ext cx="6378245" cy="923330"/>
          </a:xfrm>
          <a:prstGeom prst="rect">
            <a:avLst/>
          </a:prstGeom>
          <a:noFill/>
        </p:spPr>
        <p:txBody>
          <a:bodyPr wrap="square" rtlCol="0">
            <a:spAutoFit/>
          </a:bodyPr>
          <a:lstStyle/>
          <a:p>
            <a:r>
              <a:rPr lang="en-US" dirty="0">
                <a:solidFill>
                  <a:srgbClr val="663300"/>
                </a:solidFill>
              </a:rPr>
              <a:t>Terminology – an brushed finish is a process applied to metal to give it a  glossy, modern look, that can be achieved by rubbing the surface with sandpaper in one direction. </a:t>
            </a:r>
          </a:p>
        </p:txBody>
      </p:sp>
      <p:pic>
        <p:nvPicPr>
          <p:cNvPr id="23" name="Picture 22">
            <a:extLst>
              <a:ext uri="{FF2B5EF4-FFF2-40B4-BE49-F238E27FC236}">
                <a16:creationId xmlns:a16="http://schemas.microsoft.com/office/drawing/2014/main" id="{A25A009E-C2F1-404D-86EF-148C7428A947}"/>
              </a:ext>
            </a:extLst>
          </p:cNvPr>
          <p:cNvPicPr>
            <a:picLocks noChangeAspect="1"/>
          </p:cNvPicPr>
          <p:nvPr/>
        </p:nvPicPr>
        <p:blipFill rotWithShape="1">
          <a:blip r:embed="rId3"/>
          <a:srcRect l="68357" t="8729" r="4103" b="69718"/>
          <a:stretch/>
        </p:blipFill>
        <p:spPr>
          <a:xfrm>
            <a:off x="8812547" y="-38394"/>
            <a:ext cx="3357715" cy="1477329"/>
          </a:xfrm>
          <a:prstGeom prst="rect">
            <a:avLst/>
          </a:prstGeom>
        </p:spPr>
      </p:pic>
      <p:sp>
        <p:nvSpPr>
          <p:cNvPr id="24" name="TextBox 23">
            <a:extLst>
              <a:ext uri="{FF2B5EF4-FFF2-40B4-BE49-F238E27FC236}">
                <a16:creationId xmlns:a16="http://schemas.microsoft.com/office/drawing/2014/main" id="{BE06D541-ED0E-4228-8415-72CC4058BD6C}"/>
              </a:ext>
            </a:extLst>
          </p:cNvPr>
          <p:cNvSpPr txBox="1"/>
          <p:nvPr/>
        </p:nvSpPr>
        <p:spPr>
          <a:xfrm>
            <a:off x="10891001" y="0"/>
            <a:ext cx="1279261" cy="369332"/>
          </a:xfrm>
          <a:prstGeom prst="rect">
            <a:avLst/>
          </a:prstGeom>
          <a:noFill/>
        </p:spPr>
        <p:txBody>
          <a:bodyPr wrap="none" rtlCol="0">
            <a:spAutoFit/>
          </a:bodyPr>
          <a:lstStyle/>
          <a:p>
            <a:r>
              <a:rPr lang="en-US" dirty="0"/>
              <a:t>LOU199897</a:t>
            </a:r>
          </a:p>
        </p:txBody>
      </p:sp>
      <p:pic>
        <p:nvPicPr>
          <p:cNvPr id="25" name="Picture 24">
            <a:extLst>
              <a:ext uri="{FF2B5EF4-FFF2-40B4-BE49-F238E27FC236}">
                <a16:creationId xmlns:a16="http://schemas.microsoft.com/office/drawing/2014/main" id="{6C88F508-27FD-4B00-8C1F-8FE489A7DC7C}"/>
              </a:ext>
            </a:extLst>
          </p:cNvPr>
          <p:cNvPicPr>
            <a:picLocks noChangeAspect="1"/>
          </p:cNvPicPr>
          <p:nvPr/>
        </p:nvPicPr>
        <p:blipFill rotWithShape="1">
          <a:blip r:embed="rId3"/>
          <a:srcRect l="68357" t="44855" r="4103" b="25211"/>
          <a:stretch/>
        </p:blipFill>
        <p:spPr>
          <a:xfrm>
            <a:off x="8834285" y="1268128"/>
            <a:ext cx="3357715" cy="2051810"/>
          </a:xfrm>
          <a:prstGeom prst="rect">
            <a:avLst/>
          </a:prstGeom>
        </p:spPr>
      </p:pic>
    </p:spTree>
    <p:extLst>
      <p:ext uri="{BB962C8B-B14F-4D97-AF65-F5344CB8AC3E}">
        <p14:creationId xmlns:p14="http://schemas.microsoft.com/office/powerpoint/2010/main" val="1650168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ABCD749-F0DF-4F53-8723-96E199AB1773}"/>
              </a:ext>
            </a:extLst>
          </p:cNvPr>
          <p:cNvSpPr txBox="1"/>
          <p:nvPr/>
        </p:nvSpPr>
        <p:spPr>
          <a:xfrm>
            <a:off x="657225" y="5380672"/>
            <a:ext cx="11534775" cy="1477328"/>
          </a:xfrm>
          <a:prstGeom prst="rect">
            <a:avLst/>
          </a:prstGeom>
          <a:solidFill>
            <a:schemeClr val="bg1"/>
          </a:solidFill>
          <a:ln>
            <a:solidFill>
              <a:schemeClr val="tx1"/>
            </a:solidFill>
          </a:ln>
        </p:spPr>
        <p:txBody>
          <a:bodyPr wrap="square" rtlCol="0">
            <a:spAutoFit/>
          </a:bodyPr>
          <a:lstStyle/>
          <a:p>
            <a:r>
              <a:rPr lang="en-US" dirty="0"/>
              <a:t>Tumi Nylon Weekender Bag</a:t>
            </a:r>
          </a:p>
          <a:p>
            <a:r>
              <a:rPr lang="en-US" dirty="0">
                <a:solidFill>
                  <a:srgbClr val="FF0000"/>
                </a:solidFill>
              </a:rPr>
              <a:t>From the Alpha 2 Collection. </a:t>
            </a:r>
            <a:r>
              <a:rPr lang="en-US" dirty="0"/>
              <a:t>Men’s black </a:t>
            </a:r>
            <a:r>
              <a:rPr lang="en-US" dirty="0">
                <a:solidFill>
                  <a:srgbClr val="7030A0"/>
                </a:solidFill>
              </a:rPr>
              <a:t>FXT ballistic nylon </a:t>
            </a:r>
            <a:r>
              <a:rPr lang="en-US" dirty="0"/>
              <a:t>Tumi weekender bag with tonal coated hardware, leather trim, logo top handle, logo placards at front and back, eight exterior pockets; one featuring dual compartments, rolled woven handle at base, </a:t>
            </a:r>
            <a:r>
              <a:rPr lang="en-US" dirty="0">
                <a:solidFill>
                  <a:srgbClr val="00B050"/>
                </a:solidFill>
              </a:rPr>
              <a:t>grey woven lining, five interior pockets, mesh compression straps at interior wall </a:t>
            </a:r>
            <a:r>
              <a:rPr lang="en-US" dirty="0"/>
              <a:t>and side-release buckle closures at sides and base. </a:t>
            </a:r>
            <a:r>
              <a:rPr lang="en-US" dirty="0">
                <a:solidFill>
                  <a:srgbClr val="00B0F0"/>
                </a:solidFill>
              </a:rPr>
              <a:t>Includes luggage tag and dust bag. </a:t>
            </a:r>
            <a:r>
              <a:rPr lang="en-US" dirty="0">
                <a:solidFill>
                  <a:srgbClr val="0070C0"/>
                </a:solidFill>
              </a:rPr>
              <a:t>Shop Tumi bags on sale at The </a:t>
            </a:r>
            <a:r>
              <a:rPr lang="en-US" dirty="0" err="1">
                <a:solidFill>
                  <a:srgbClr val="0070C0"/>
                </a:solidFill>
              </a:rPr>
              <a:t>RealReal</a:t>
            </a:r>
            <a:r>
              <a:rPr lang="en-US" dirty="0">
                <a:solidFill>
                  <a:srgbClr val="0070C0"/>
                </a:solidFill>
              </a:rPr>
              <a:t>.</a:t>
            </a:r>
          </a:p>
        </p:txBody>
      </p:sp>
      <p:sp>
        <p:nvSpPr>
          <p:cNvPr id="5" name="TextBox 4">
            <a:extLst>
              <a:ext uri="{FF2B5EF4-FFF2-40B4-BE49-F238E27FC236}">
                <a16:creationId xmlns:a16="http://schemas.microsoft.com/office/drawing/2014/main" id="{253340F5-7F40-406B-8079-33EA7875EC81}"/>
              </a:ext>
            </a:extLst>
          </p:cNvPr>
          <p:cNvSpPr txBox="1"/>
          <p:nvPr/>
        </p:nvSpPr>
        <p:spPr>
          <a:xfrm>
            <a:off x="0" y="3028173"/>
            <a:ext cx="3247456" cy="1477328"/>
          </a:xfrm>
          <a:prstGeom prst="rect">
            <a:avLst/>
          </a:prstGeom>
          <a:noFill/>
        </p:spPr>
        <p:txBody>
          <a:bodyPr wrap="square" rtlCol="0">
            <a:spAutoFit/>
          </a:bodyPr>
          <a:lstStyle/>
          <a:p>
            <a:r>
              <a:rPr lang="en-US" dirty="0">
                <a:solidFill>
                  <a:srgbClr val="00B050"/>
                </a:solidFill>
              </a:rPr>
              <a:t>Interior features are the most crucial to product copy because they are not apparent in the photography.</a:t>
            </a:r>
          </a:p>
          <a:p>
            <a:endParaRPr lang="en-US" dirty="0"/>
          </a:p>
        </p:txBody>
      </p:sp>
      <p:sp>
        <p:nvSpPr>
          <p:cNvPr id="7" name="TextBox 6">
            <a:extLst>
              <a:ext uri="{FF2B5EF4-FFF2-40B4-BE49-F238E27FC236}">
                <a16:creationId xmlns:a16="http://schemas.microsoft.com/office/drawing/2014/main" id="{0C06FE7F-AC39-40E9-9055-B2265D3CDF55}"/>
              </a:ext>
            </a:extLst>
          </p:cNvPr>
          <p:cNvSpPr txBox="1"/>
          <p:nvPr/>
        </p:nvSpPr>
        <p:spPr>
          <a:xfrm>
            <a:off x="14288" y="4924871"/>
            <a:ext cx="2192588" cy="369332"/>
          </a:xfrm>
          <a:prstGeom prst="rect">
            <a:avLst/>
          </a:prstGeom>
          <a:noFill/>
        </p:spPr>
        <p:txBody>
          <a:bodyPr wrap="none" rtlCol="0">
            <a:spAutoFit/>
          </a:bodyPr>
          <a:lstStyle/>
          <a:p>
            <a:r>
              <a:rPr lang="en-US" dirty="0">
                <a:solidFill>
                  <a:srgbClr val="0070C0"/>
                </a:solidFill>
              </a:rPr>
              <a:t>SEO meta description</a:t>
            </a:r>
          </a:p>
        </p:txBody>
      </p:sp>
      <p:pic>
        <p:nvPicPr>
          <p:cNvPr id="8" name="Picture 7">
            <a:extLst>
              <a:ext uri="{FF2B5EF4-FFF2-40B4-BE49-F238E27FC236}">
                <a16:creationId xmlns:a16="http://schemas.microsoft.com/office/drawing/2014/main" id="{0A9EEE5D-3718-4446-9FFF-06A67747EA01}"/>
              </a:ext>
            </a:extLst>
          </p:cNvPr>
          <p:cNvPicPr>
            <a:picLocks noChangeAspect="1"/>
          </p:cNvPicPr>
          <p:nvPr/>
        </p:nvPicPr>
        <p:blipFill rotWithShape="1">
          <a:blip r:embed="rId2"/>
          <a:srcRect l="22266" t="9563" r="3320" b="13107"/>
          <a:stretch/>
        </p:blipFill>
        <p:spPr>
          <a:xfrm>
            <a:off x="3119437" y="-6460"/>
            <a:ext cx="9072563" cy="5300663"/>
          </a:xfrm>
          <a:prstGeom prst="rect">
            <a:avLst/>
          </a:prstGeom>
        </p:spPr>
      </p:pic>
      <p:sp>
        <p:nvSpPr>
          <p:cNvPr id="9" name="TextBox 8">
            <a:extLst>
              <a:ext uri="{FF2B5EF4-FFF2-40B4-BE49-F238E27FC236}">
                <a16:creationId xmlns:a16="http://schemas.microsoft.com/office/drawing/2014/main" id="{B2FC3F8A-A801-4096-A00F-3B80D0FC9778}"/>
              </a:ext>
            </a:extLst>
          </p:cNvPr>
          <p:cNvSpPr txBox="1"/>
          <p:nvPr/>
        </p:nvSpPr>
        <p:spPr>
          <a:xfrm>
            <a:off x="0" y="61525"/>
            <a:ext cx="7586663" cy="646331"/>
          </a:xfrm>
          <a:prstGeom prst="rect">
            <a:avLst/>
          </a:prstGeom>
          <a:noFill/>
        </p:spPr>
        <p:txBody>
          <a:bodyPr wrap="square" rtlCol="0">
            <a:spAutoFit/>
          </a:bodyPr>
          <a:lstStyle/>
          <a:p>
            <a:r>
              <a:rPr lang="en-US" dirty="0">
                <a:solidFill>
                  <a:srgbClr val="FF0000"/>
                </a:solidFill>
              </a:rPr>
              <a:t>Collection name -- Alpha 2 is a collection of business and travel bags and luggage focused on engineering, functionality, and performance. </a:t>
            </a:r>
          </a:p>
        </p:txBody>
      </p:sp>
      <p:sp>
        <p:nvSpPr>
          <p:cNvPr id="10" name="TextBox 9">
            <a:extLst>
              <a:ext uri="{FF2B5EF4-FFF2-40B4-BE49-F238E27FC236}">
                <a16:creationId xmlns:a16="http://schemas.microsoft.com/office/drawing/2014/main" id="{A12D7790-DBC8-4D77-9950-5232FEABC26B}"/>
              </a:ext>
            </a:extLst>
          </p:cNvPr>
          <p:cNvSpPr txBox="1"/>
          <p:nvPr/>
        </p:nvSpPr>
        <p:spPr>
          <a:xfrm>
            <a:off x="14288" y="868443"/>
            <a:ext cx="3357563" cy="2031325"/>
          </a:xfrm>
          <a:prstGeom prst="rect">
            <a:avLst/>
          </a:prstGeom>
          <a:noFill/>
        </p:spPr>
        <p:txBody>
          <a:bodyPr wrap="square" rtlCol="0">
            <a:spAutoFit/>
          </a:bodyPr>
          <a:lstStyle/>
          <a:p>
            <a:r>
              <a:rPr lang="en-US" dirty="0">
                <a:solidFill>
                  <a:srgbClr val="7030A0"/>
                </a:solidFill>
              </a:rPr>
              <a:t>Brand signature – FXT ballistic nylon is a patented Tumi fabric that is extremely durable and protects the product from abrasions, with the implication that any projectile to hit this bag would bounce right off. </a:t>
            </a:r>
          </a:p>
        </p:txBody>
      </p:sp>
      <p:sp>
        <p:nvSpPr>
          <p:cNvPr id="11" name="TextBox 10">
            <a:extLst>
              <a:ext uri="{FF2B5EF4-FFF2-40B4-BE49-F238E27FC236}">
                <a16:creationId xmlns:a16="http://schemas.microsoft.com/office/drawing/2014/main" id="{30AE91D4-B539-436E-A331-85EDF42E6583}"/>
              </a:ext>
            </a:extLst>
          </p:cNvPr>
          <p:cNvSpPr txBox="1"/>
          <p:nvPr/>
        </p:nvSpPr>
        <p:spPr>
          <a:xfrm>
            <a:off x="0" y="4250589"/>
            <a:ext cx="3247456" cy="646331"/>
          </a:xfrm>
          <a:prstGeom prst="rect">
            <a:avLst/>
          </a:prstGeom>
          <a:noFill/>
        </p:spPr>
        <p:txBody>
          <a:bodyPr wrap="square" rtlCol="0">
            <a:spAutoFit/>
          </a:bodyPr>
          <a:lstStyle/>
          <a:p>
            <a:r>
              <a:rPr lang="en-US" dirty="0">
                <a:solidFill>
                  <a:srgbClr val="00B0F0"/>
                </a:solidFill>
              </a:rPr>
              <a:t>Special collateral enhances value and convenience. </a:t>
            </a:r>
          </a:p>
        </p:txBody>
      </p:sp>
    </p:spTree>
    <p:extLst>
      <p:ext uri="{BB962C8B-B14F-4D97-AF65-F5344CB8AC3E}">
        <p14:creationId xmlns:p14="http://schemas.microsoft.com/office/powerpoint/2010/main" val="3387661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81DCF6-0278-4A2F-96A0-FC3BEEE69377}"/>
              </a:ext>
            </a:extLst>
          </p:cNvPr>
          <p:cNvSpPr txBox="1"/>
          <p:nvPr/>
        </p:nvSpPr>
        <p:spPr>
          <a:xfrm>
            <a:off x="4799569" y="4271963"/>
            <a:ext cx="7379179" cy="2585323"/>
          </a:xfrm>
          <a:prstGeom prst="rect">
            <a:avLst/>
          </a:prstGeom>
          <a:solidFill>
            <a:schemeClr val="bg1"/>
          </a:solidFill>
          <a:ln>
            <a:solidFill>
              <a:schemeClr val="tx1"/>
            </a:solidFill>
          </a:ln>
        </p:spPr>
        <p:txBody>
          <a:bodyPr wrap="square" rtlCol="0">
            <a:spAutoFit/>
          </a:bodyPr>
          <a:lstStyle/>
          <a:p>
            <a:r>
              <a:rPr lang="en-US" dirty="0"/>
              <a:t>Dior Homme 2004 Petite </a:t>
            </a:r>
            <a:r>
              <a:rPr lang="en-US" dirty="0" err="1"/>
              <a:t>Taille</a:t>
            </a:r>
            <a:r>
              <a:rPr lang="en-US" dirty="0"/>
              <a:t> Blazer</a:t>
            </a:r>
          </a:p>
          <a:p>
            <a:r>
              <a:rPr lang="en-US" dirty="0" err="1">
                <a:solidFill>
                  <a:srgbClr val="FF0000"/>
                </a:solidFill>
              </a:rPr>
              <a:t>Hedi</a:t>
            </a:r>
            <a:r>
              <a:rPr lang="en-US" dirty="0">
                <a:solidFill>
                  <a:srgbClr val="FF0000"/>
                </a:solidFill>
              </a:rPr>
              <a:t> Slimane Era. </a:t>
            </a:r>
            <a:r>
              <a:rPr lang="en-US" dirty="0"/>
              <a:t>Men's black Dior Homme </a:t>
            </a:r>
            <a:r>
              <a:rPr lang="en-US" dirty="0">
                <a:solidFill>
                  <a:srgbClr val="00B050"/>
                </a:solidFill>
              </a:rPr>
              <a:t>Petite </a:t>
            </a:r>
            <a:r>
              <a:rPr lang="en-US" dirty="0" err="1">
                <a:solidFill>
                  <a:srgbClr val="00B050"/>
                </a:solidFill>
              </a:rPr>
              <a:t>Taille</a:t>
            </a:r>
            <a:r>
              <a:rPr lang="en-US" dirty="0">
                <a:solidFill>
                  <a:srgbClr val="00B050"/>
                </a:solidFill>
              </a:rPr>
              <a:t> </a:t>
            </a:r>
            <a:r>
              <a:rPr lang="en-US" dirty="0"/>
              <a:t>wool blazer with notched lapels, three exterior pockets, </a:t>
            </a:r>
            <a:r>
              <a:rPr lang="en-US" dirty="0">
                <a:solidFill>
                  <a:srgbClr val="7030A0"/>
                </a:solidFill>
              </a:rPr>
              <a:t>woven lining, four interior pockets, </a:t>
            </a:r>
            <a:r>
              <a:rPr lang="en-US" dirty="0"/>
              <a:t>single vent at back and two-button closure at front. </a:t>
            </a:r>
            <a:r>
              <a:rPr lang="en-US" dirty="0">
                <a:solidFill>
                  <a:srgbClr val="00B0F0"/>
                </a:solidFill>
              </a:rPr>
              <a:t>From the Fall 2004 </a:t>
            </a:r>
            <a:r>
              <a:rPr lang="en-US" dirty="0">
                <a:solidFill>
                  <a:srgbClr val="0070C0"/>
                </a:solidFill>
              </a:rPr>
              <a:t>'Victim of the Crime</a:t>
            </a:r>
            <a:r>
              <a:rPr lang="en-US" dirty="0">
                <a:solidFill>
                  <a:srgbClr val="00B0F0"/>
                </a:solidFill>
              </a:rPr>
              <a:t>' Collection.</a:t>
            </a:r>
            <a:r>
              <a:rPr lang="en-US" dirty="0"/>
              <a:t> Widely considered one of the most influential menswear collections of all time, VOTC marked a dramatic shift in Slimane's aesthetic, from a dark blend of couture and club to rock and roll </a:t>
            </a:r>
            <a:r>
              <a:rPr lang="en-US" dirty="0" err="1"/>
              <a:t>stagewear</a:t>
            </a:r>
            <a:r>
              <a:rPr lang="en-US" dirty="0"/>
              <a:t>. </a:t>
            </a:r>
          </a:p>
          <a:p>
            <a:endParaRPr lang="en-US" dirty="0"/>
          </a:p>
        </p:txBody>
      </p:sp>
      <p:pic>
        <p:nvPicPr>
          <p:cNvPr id="5" name="Picture 4">
            <a:extLst>
              <a:ext uri="{FF2B5EF4-FFF2-40B4-BE49-F238E27FC236}">
                <a16:creationId xmlns:a16="http://schemas.microsoft.com/office/drawing/2014/main" id="{E2AE28BE-8565-4D5B-A319-9D04EC89697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415338" y="0"/>
            <a:ext cx="3776661" cy="4271963"/>
          </a:xfrm>
          <a:prstGeom prst="rect">
            <a:avLst/>
          </a:prstGeom>
        </p:spPr>
      </p:pic>
      <p:sp>
        <p:nvSpPr>
          <p:cNvPr id="7" name="TextBox 6">
            <a:extLst>
              <a:ext uri="{FF2B5EF4-FFF2-40B4-BE49-F238E27FC236}">
                <a16:creationId xmlns:a16="http://schemas.microsoft.com/office/drawing/2014/main" id="{59386F64-D545-4C91-B3D5-3E208E0D8C5A}"/>
              </a:ext>
            </a:extLst>
          </p:cNvPr>
          <p:cNvSpPr txBox="1"/>
          <p:nvPr/>
        </p:nvSpPr>
        <p:spPr>
          <a:xfrm>
            <a:off x="10883629" y="0"/>
            <a:ext cx="1308371" cy="369332"/>
          </a:xfrm>
          <a:prstGeom prst="rect">
            <a:avLst/>
          </a:prstGeom>
          <a:noFill/>
        </p:spPr>
        <p:txBody>
          <a:bodyPr wrap="none" rtlCol="0">
            <a:spAutoFit/>
          </a:bodyPr>
          <a:lstStyle/>
          <a:p>
            <a:r>
              <a:rPr lang="en-US" dirty="0"/>
              <a:t>HMM26544</a:t>
            </a:r>
          </a:p>
        </p:txBody>
      </p:sp>
      <p:sp>
        <p:nvSpPr>
          <p:cNvPr id="9" name="TextBox 8">
            <a:extLst>
              <a:ext uri="{FF2B5EF4-FFF2-40B4-BE49-F238E27FC236}">
                <a16:creationId xmlns:a16="http://schemas.microsoft.com/office/drawing/2014/main" id="{FD56C0B7-711A-4ADC-8DD4-07B408D67C22}"/>
              </a:ext>
            </a:extLst>
          </p:cNvPr>
          <p:cNvSpPr txBox="1"/>
          <p:nvPr/>
        </p:nvSpPr>
        <p:spPr>
          <a:xfrm>
            <a:off x="-50523" y="2728570"/>
            <a:ext cx="4721552" cy="1200329"/>
          </a:xfrm>
          <a:prstGeom prst="rect">
            <a:avLst/>
          </a:prstGeom>
          <a:noFill/>
        </p:spPr>
        <p:txBody>
          <a:bodyPr wrap="square" rtlCol="0">
            <a:spAutoFit/>
          </a:bodyPr>
          <a:lstStyle/>
          <a:p>
            <a:r>
              <a:rPr lang="en-US" dirty="0">
                <a:solidFill>
                  <a:srgbClr val="00B0F0"/>
                </a:solidFill>
              </a:rPr>
              <a:t>Citing the seasonal collection places the item within the context of the overall brand history. In the case of a 2004 collection, there is also a sense of nostalgia. </a:t>
            </a:r>
          </a:p>
        </p:txBody>
      </p:sp>
      <p:sp>
        <p:nvSpPr>
          <p:cNvPr id="12" name="TextBox 11">
            <a:extLst>
              <a:ext uri="{FF2B5EF4-FFF2-40B4-BE49-F238E27FC236}">
                <a16:creationId xmlns:a16="http://schemas.microsoft.com/office/drawing/2014/main" id="{85FA14DC-19FC-4CC8-A824-ADF6142FF8FC}"/>
              </a:ext>
            </a:extLst>
          </p:cNvPr>
          <p:cNvSpPr txBox="1"/>
          <p:nvPr/>
        </p:nvSpPr>
        <p:spPr>
          <a:xfrm>
            <a:off x="-50523" y="3915965"/>
            <a:ext cx="4995755" cy="2862322"/>
          </a:xfrm>
          <a:prstGeom prst="rect">
            <a:avLst/>
          </a:prstGeom>
          <a:noFill/>
        </p:spPr>
        <p:txBody>
          <a:bodyPr wrap="square" rtlCol="0">
            <a:spAutoFit/>
          </a:bodyPr>
          <a:lstStyle/>
          <a:p>
            <a:r>
              <a:rPr lang="en-US" dirty="0">
                <a:solidFill>
                  <a:srgbClr val="0070C0"/>
                </a:solidFill>
              </a:rPr>
              <a:t>Collection name – The Victim of the Crime collection was named after the song from French indie pop band Phoenix’s  second album, </a:t>
            </a:r>
            <a:r>
              <a:rPr lang="en-US" i="1" dirty="0">
                <a:solidFill>
                  <a:srgbClr val="0070C0"/>
                </a:solidFill>
              </a:rPr>
              <a:t>Alphabetical</a:t>
            </a:r>
            <a:r>
              <a:rPr lang="en-US" dirty="0">
                <a:solidFill>
                  <a:srgbClr val="0070C0"/>
                </a:solidFill>
              </a:rPr>
              <a:t>. Every season, Slimane commissioned a band, usually one that was new or not widely known, to either compose an original song or create a remix of one of their existing songs for the Dior Homme show. The month following the show, </a:t>
            </a:r>
            <a:r>
              <a:rPr lang="en-US" i="1" dirty="0">
                <a:solidFill>
                  <a:srgbClr val="0070C0"/>
                </a:solidFill>
              </a:rPr>
              <a:t>Alphabetical </a:t>
            </a:r>
            <a:r>
              <a:rPr lang="en-US" dirty="0">
                <a:solidFill>
                  <a:srgbClr val="0070C0"/>
                </a:solidFill>
              </a:rPr>
              <a:t>was officially released and Phoenix achieved mainstream success.</a:t>
            </a:r>
            <a:endParaRPr lang="en-US" i="1" dirty="0">
              <a:solidFill>
                <a:srgbClr val="0070C0"/>
              </a:solidFill>
            </a:endParaRPr>
          </a:p>
        </p:txBody>
      </p:sp>
      <p:pic>
        <p:nvPicPr>
          <p:cNvPr id="13" name="Picture 12">
            <a:extLst>
              <a:ext uri="{FF2B5EF4-FFF2-40B4-BE49-F238E27FC236}">
                <a16:creationId xmlns:a16="http://schemas.microsoft.com/office/drawing/2014/main" id="{AE9D6AEA-B92B-47E0-B460-DF54DFC794F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50856" y="0"/>
            <a:ext cx="4077734" cy="3943945"/>
          </a:xfrm>
          <a:prstGeom prst="rect">
            <a:avLst/>
          </a:prstGeom>
        </p:spPr>
      </p:pic>
      <p:sp>
        <p:nvSpPr>
          <p:cNvPr id="14" name="TextBox 13">
            <a:extLst>
              <a:ext uri="{FF2B5EF4-FFF2-40B4-BE49-F238E27FC236}">
                <a16:creationId xmlns:a16="http://schemas.microsoft.com/office/drawing/2014/main" id="{42D91D52-7559-45A2-8E88-00E475CBD41B}"/>
              </a:ext>
            </a:extLst>
          </p:cNvPr>
          <p:cNvSpPr txBox="1"/>
          <p:nvPr/>
        </p:nvSpPr>
        <p:spPr>
          <a:xfrm>
            <a:off x="-29608" y="0"/>
            <a:ext cx="5558871" cy="1477328"/>
          </a:xfrm>
          <a:prstGeom prst="rect">
            <a:avLst/>
          </a:prstGeom>
          <a:noFill/>
        </p:spPr>
        <p:txBody>
          <a:bodyPr wrap="square" rtlCol="0">
            <a:spAutoFit/>
          </a:bodyPr>
          <a:lstStyle/>
          <a:p>
            <a:r>
              <a:rPr lang="en-US" dirty="0">
                <a:solidFill>
                  <a:srgbClr val="FF0000"/>
                </a:solidFill>
              </a:rPr>
              <a:t>Creative director – </a:t>
            </a:r>
            <a:r>
              <a:rPr lang="en-US" dirty="0" err="1">
                <a:solidFill>
                  <a:srgbClr val="FF0000"/>
                </a:solidFill>
              </a:rPr>
              <a:t>Hedi</a:t>
            </a:r>
            <a:r>
              <a:rPr lang="en-US" dirty="0">
                <a:solidFill>
                  <a:srgbClr val="FF0000"/>
                </a:solidFill>
              </a:rPr>
              <a:t> Slimane (2001-2007) was an especially notable creative director of Dior Homme (Dior Men as of Spring 2018), launching a skinny, monochrome black silhouette that took off across the industry.  David Bowie even wore his designs on tour! </a:t>
            </a:r>
          </a:p>
        </p:txBody>
      </p:sp>
      <p:sp>
        <p:nvSpPr>
          <p:cNvPr id="15" name="TextBox 14">
            <a:extLst>
              <a:ext uri="{FF2B5EF4-FFF2-40B4-BE49-F238E27FC236}">
                <a16:creationId xmlns:a16="http://schemas.microsoft.com/office/drawing/2014/main" id="{78411D58-7CCF-402B-A6CA-2987E6125706}"/>
              </a:ext>
            </a:extLst>
          </p:cNvPr>
          <p:cNvSpPr txBox="1"/>
          <p:nvPr/>
        </p:nvSpPr>
        <p:spPr>
          <a:xfrm>
            <a:off x="-29609" y="1384994"/>
            <a:ext cx="5158822" cy="646331"/>
          </a:xfrm>
          <a:prstGeom prst="rect">
            <a:avLst/>
          </a:prstGeom>
          <a:noFill/>
        </p:spPr>
        <p:txBody>
          <a:bodyPr wrap="square" rtlCol="0">
            <a:spAutoFit/>
          </a:bodyPr>
          <a:lstStyle/>
          <a:p>
            <a:r>
              <a:rPr lang="en-US" dirty="0">
                <a:solidFill>
                  <a:srgbClr val="00B050"/>
                </a:solidFill>
              </a:rPr>
              <a:t>Brand signature – “Small size” in French, Petite </a:t>
            </a:r>
            <a:r>
              <a:rPr lang="en-US" dirty="0" err="1">
                <a:solidFill>
                  <a:srgbClr val="00B050"/>
                </a:solidFill>
              </a:rPr>
              <a:t>Taille</a:t>
            </a:r>
            <a:r>
              <a:rPr lang="en-US" dirty="0">
                <a:solidFill>
                  <a:srgbClr val="00B050"/>
                </a:solidFill>
              </a:rPr>
              <a:t> is the brand’s official term for its size XXS clothing. </a:t>
            </a:r>
          </a:p>
        </p:txBody>
      </p:sp>
      <p:sp>
        <p:nvSpPr>
          <p:cNvPr id="16" name="TextBox 15">
            <a:extLst>
              <a:ext uri="{FF2B5EF4-FFF2-40B4-BE49-F238E27FC236}">
                <a16:creationId xmlns:a16="http://schemas.microsoft.com/office/drawing/2014/main" id="{67183D51-F41F-41BB-93C7-48981BA172A9}"/>
              </a:ext>
            </a:extLst>
          </p:cNvPr>
          <p:cNvSpPr txBox="1"/>
          <p:nvPr/>
        </p:nvSpPr>
        <p:spPr>
          <a:xfrm>
            <a:off x="-29612" y="1905208"/>
            <a:ext cx="4995755" cy="1200329"/>
          </a:xfrm>
          <a:prstGeom prst="rect">
            <a:avLst/>
          </a:prstGeom>
          <a:noFill/>
        </p:spPr>
        <p:txBody>
          <a:bodyPr wrap="square" rtlCol="0">
            <a:spAutoFit/>
          </a:bodyPr>
          <a:lstStyle/>
          <a:p>
            <a:r>
              <a:rPr lang="en-US" dirty="0">
                <a:solidFill>
                  <a:srgbClr val="7030A0"/>
                </a:solidFill>
              </a:rPr>
              <a:t>Interior features are the most crucial to product copy because they are not apparent in the photography.</a:t>
            </a:r>
          </a:p>
          <a:p>
            <a:endParaRPr lang="en-US" dirty="0"/>
          </a:p>
        </p:txBody>
      </p:sp>
    </p:spTree>
    <p:extLst>
      <p:ext uri="{BB962C8B-B14F-4D97-AF65-F5344CB8AC3E}">
        <p14:creationId xmlns:p14="http://schemas.microsoft.com/office/powerpoint/2010/main" val="27545265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E77C8E-474D-43C2-8717-828CD0D5563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001124" y="0"/>
            <a:ext cx="3190875" cy="3572861"/>
          </a:xfrm>
          <a:prstGeom prst="rect">
            <a:avLst/>
          </a:prstGeom>
        </p:spPr>
      </p:pic>
      <p:sp>
        <p:nvSpPr>
          <p:cNvPr id="5" name="TextBox 4">
            <a:extLst>
              <a:ext uri="{FF2B5EF4-FFF2-40B4-BE49-F238E27FC236}">
                <a16:creationId xmlns:a16="http://schemas.microsoft.com/office/drawing/2014/main" id="{270A89B4-A73E-425A-95B3-16130EEABA6A}"/>
              </a:ext>
            </a:extLst>
          </p:cNvPr>
          <p:cNvSpPr txBox="1"/>
          <p:nvPr/>
        </p:nvSpPr>
        <p:spPr>
          <a:xfrm>
            <a:off x="11052201" y="0"/>
            <a:ext cx="1139799" cy="369332"/>
          </a:xfrm>
          <a:prstGeom prst="rect">
            <a:avLst/>
          </a:prstGeom>
          <a:noFill/>
        </p:spPr>
        <p:txBody>
          <a:bodyPr wrap="none" rtlCol="0">
            <a:spAutoFit/>
          </a:bodyPr>
          <a:lstStyle/>
          <a:p>
            <a:r>
              <a:rPr lang="en-US" dirty="0"/>
              <a:t>LOR55378</a:t>
            </a:r>
          </a:p>
        </p:txBody>
      </p:sp>
      <p:sp>
        <p:nvSpPr>
          <p:cNvPr id="6" name="TextBox 5">
            <a:extLst>
              <a:ext uri="{FF2B5EF4-FFF2-40B4-BE49-F238E27FC236}">
                <a16:creationId xmlns:a16="http://schemas.microsoft.com/office/drawing/2014/main" id="{8024B437-A442-4F0C-B938-23C8DE3823DC}"/>
              </a:ext>
            </a:extLst>
          </p:cNvPr>
          <p:cNvSpPr txBox="1"/>
          <p:nvPr/>
        </p:nvSpPr>
        <p:spPr>
          <a:xfrm>
            <a:off x="4029075" y="4589868"/>
            <a:ext cx="8162924" cy="2308324"/>
          </a:xfrm>
          <a:prstGeom prst="rect">
            <a:avLst/>
          </a:prstGeom>
          <a:solidFill>
            <a:schemeClr val="bg1"/>
          </a:solidFill>
          <a:ln>
            <a:solidFill>
              <a:schemeClr val="tx1"/>
            </a:solidFill>
          </a:ln>
        </p:spPr>
        <p:txBody>
          <a:bodyPr wrap="square" rtlCol="0">
            <a:spAutoFit/>
          </a:bodyPr>
          <a:lstStyle/>
          <a:p>
            <a:r>
              <a:rPr lang="en-US" dirty="0" err="1"/>
              <a:t>Loro</a:t>
            </a:r>
            <a:r>
              <a:rPr lang="en-US" dirty="0"/>
              <a:t> </a:t>
            </a:r>
            <a:r>
              <a:rPr lang="en-US" dirty="0" err="1"/>
              <a:t>Piana</a:t>
            </a:r>
            <a:r>
              <a:rPr lang="en-US" dirty="0"/>
              <a:t> Horsey Twenty K Storm System Jacket</a:t>
            </a:r>
          </a:p>
          <a:p>
            <a:r>
              <a:rPr lang="en-US" dirty="0"/>
              <a:t>Men’s black and walnut </a:t>
            </a:r>
            <a:r>
              <a:rPr lang="en-US" dirty="0" err="1"/>
              <a:t>Loro</a:t>
            </a:r>
            <a:r>
              <a:rPr lang="en-US" dirty="0"/>
              <a:t> </a:t>
            </a:r>
            <a:r>
              <a:rPr lang="en-US" dirty="0" err="1"/>
              <a:t>Piana</a:t>
            </a:r>
            <a:r>
              <a:rPr lang="en-US" dirty="0"/>
              <a:t> </a:t>
            </a:r>
            <a:r>
              <a:rPr lang="en-US" dirty="0">
                <a:solidFill>
                  <a:srgbClr val="FF0000"/>
                </a:solidFill>
              </a:rPr>
              <a:t>Horsey </a:t>
            </a:r>
            <a:r>
              <a:rPr lang="en-US" dirty="0">
                <a:solidFill>
                  <a:srgbClr val="00B050"/>
                </a:solidFill>
              </a:rPr>
              <a:t>Twenty K Storm System </a:t>
            </a:r>
            <a:r>
              <a:rPr lang="en-US" dirty="0"/>
              <a:t>jacket with grained leather spread collar, dual exterior </a:t>
            </a:r>
            <a:r>
              <a:rPr lang="en-US" dirty="0">
                <a:solidFill>
                  <a:srgbClr val="0070C0"/>
                </a:solidFill>
              </a:rPr>
              <a:t>gusset pockets</a:t>
            </a:r>
            <a:r>
              <a:rPr lang="en-US" dirty="0"/>
              <a:t>, </a:t>
            </a:r>
            <a:r>
              <a:rPr lang="en-US" dirty="0">
                <a:solidFill>
                  <a:srgbClr val="7030A0"/>
                </a:solidFill>
              </a:rPr>
              <a:t>cotton lining, three interior pockets, drawstring ties at interior waistband, </a:t>
            </a:r>
            <a:r>
              <a:rPr lang="en-US" dirty="0"/>
              <a:t>double vent at back and concealed zip featuring button closures at front. </a:t>
            </a:r>
            <a:r>
              <a:rPr lang="en-US" dirty="0">
                <a:solidFill>
                  <a:srgbClr val="7030A0"/>
                </a:solidFill>
              </a:rPr>
              <a:t>Detachable quilted vest at interior features rib knit collar, dual exterior seam pockets, felt lining, interior welt pocket and zip closure at front. </a:t>
            </a:r>
            <a:r>
              <a:rPr lang="en-US" dirty="0"/>
              <a:t>Originally designed for the </a:t>
            </a:r>
            <a:r>
              <a:rPr lang="en-US" dirty="0">
                <a:solidFill>
                  <a:srgbClr val="FFC000"/>
                </a:solidFill>
              </a:rPr>
              <a:t>Italian Equestrian Team </a:t>
            </a:r>
            <a:r>
              <a:rPr lang="en-US" dirty="0"/>
              <a:t>competing in the 1992 Barcelona Olympic Games. </a:t>
            </a:r>
            <a:r>
              <a:rPr lang="en-US" dirty="0">
                <a:solidFill>
                  <a:srgbClr val="FF3399"/>
                </a:solidFill>
              </a:rPr>
              <a:t>Includes additional buttons.  </a:t>
            </a:r>
          </a:p>
        </p:txBody>
      </p:sp>
      <p:sp>
        <p:nvSpPr>
          <p:cNvPr id="7" name="Rectangle 6">
            <a:extLst>
              <a:ext uri="{FF2B5EF4-FFF2-40B4-BE49-F238E27FC236}">
                <a16:creationId xmlns:a16="http://schemas.microsoft.com/office/drawing/2014/main" id="{CADD2BFF-009E-464B-B958-9EB1AB28DC9E}"/>
              </a:ext>
            </a:extLst>
          </p:cNvPr>
          <p:cNvSpPr/>
          <p:nvPr/>
        </p:nvSpPr>
        <p:spPr>
          <a:xfrm>
            <a:off x="9174654" y="3810579"/>
            <a:ext cx="3067400" cy="646331"/>
          </a:xfrm>
          <a:prstGeom prst="rect">
            <a:avLst/>
          </a:prstGeom>
        </p:spPr>
        <p:txBody>
          <a:bodyPr wrap="square">
            <a:spAutoFit/>
          </a:bodyPr>
          <a:lstStyle/>
          <a:p>
            <a:r>
              <a:rPr lang="en-US" dirty="0">
                <a:solidFill>
                  <a:srgbClr val="FF3399"/>
                </a:solidFill>
              </a:rPr>
              <a:t>Special collateral enhances value and convenience.</a:t>
            </a:r>
          </a:p>
        </p:txBody>
      </p:sp>
      <p:pic>
        <p:nvPicPr>
          <p:cNvPr id="13" name="Picture 12">
            <a:extLst>
              <a:ext uri="{FF2B5EF4-FFF2-40B4-BE49-F238E27FC236}">
                <a16:creationId xmlns:a16="http://schemas.microsoft.com/office/drawing/2014/main" id="{2F5659D6-8F36-43D8-B2A6-E95CCC68D5B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19202" y="0"/>
            <a:ext cx="3067400" cy="4443414"/>
          </a:xfrm>
          <a:prstGeom prst="rect">
            <a:avLst/>
          </a:prstGeom>
        </p:spPr>
      </p:pic>
      <p:pic>
        <p:nvPicPr>
          <p:cNvPr id="14" name="Picture 13">
            <a:extLst>
              <a:ext uri="{FF2B5EF4-FFF2-40B4-BE49-F238E27FC236}">
                <a16:creationId xmlns:a16="http://schemas.microsoft.com/office/drawing/2014/main" id="{8432A949-0CAB-4F5F-9932-43B6330215C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835072" y="0"/>
            <a:ext cx="1215387" cy="4028984"/>
          </a:xfrm>
          <a:prstGeom prst="rect">
            <a:avLst/>
          </a:prstGeom>
        </p:spPr>
      </p:pic>
      <p:sp>
        <p:nvSpPr>
          <p:cNvPr id="15" name="TextBox 14">
            <a:extLst>
              <a:ext uri="{FF2B5EF4-FFF2-40B4-BE49-F238E27FC236}">
                <a16:creationId xmlns:a16="http://schemas.microsoft.com/office/drawing/2014/main" id="{F4D5B300-4EC7-493B-A6AC-6A9D4451C606}"/>
              </a:ext>
            </a:extLst>
          </p:cNvPr>
          <p:cNvSpPr txBox="1"/>
          <p:nvPr/>
        </p:nvSpPr>
        <p:spPr>
          <a:xfrm>
            <a:off x="0" y="0"/>
            <a:ext cx="5200650" cy="1200329"/>
          </a:xfrm>
          <a:prstGeom prst="rect">
            <a:avLst/>
          </a:prstGeom>
          <a:noFill/>
        </p:spPr>
        <p:txBody>
          <a:bodyPr wrap="square" rtlCol="0">
            <a:spAutoFit/>
          </a:bodyPr>
          <a:lstStyle/>
          <a:p>
            <a:r>
              <a:rPr lang="en-US" dirty="0">
                <a:solidFill>
                  <a:srgbClr val="FF0000"/>
                </a:solidFill>
              </a:rPr>
              <a:t>Style name – components of brand identity, style names are SEO aids that enhance searchability on a site with millions of products for sale at any given time. </a:t>
            </a:r>
          </a:p>
        </p:txBody>
      </p:sp>
      <p:sp>
        <p:nvSpPr>
          <p:cNvPr id="16" name="TextBox 15">
            <a:extLst>
              <a:ext uri="{FF2B5EF4-FFF2-40B4-BE49-F238E27FC236}">
                <a16:creationId xmlns:a16="http://schemas.microsoft.com/office/drawing/2014/main" id="{C3AE121F-9193-4200-BB6E-AF528BB69AF7}"/>
              </a:ext>
            </a:extLst>
          </p:cNvPr>
          <p:cNvSpPr txBox="1"/>
          <p:nvPr/>
        </p:nvSpPr>
        <p:spPr>
          <a:xfrm>
            <a:off x="-18748" y="1067804"/>
            <a:ext cx="5386635" cy="1200329"/>
          </a:xfrm>
          <a:prstGeom prst="rect">
            <a:avLst/>
          </a:prstGeom>
          <a:noFill/>
        </p:spPr>
        <p:txBody>
          <a:bodyPr wrap="square" rtlCol="0">
            <a:spAutoFit/>
          </a:bodyPr>
          <a:lstStyle/>
          <a:p>
            <a:r>
              <a:rPr lang="en-US" dirty="0">
                <a:solidFill>
                  <a:srgbClr val="00B050"/>
                </a:solidFill>
              </a:rPr>
              <a:t>Brand signature – Storm System is </a:t>
            </a:r>
            <a:r>
              <a:rPr lang="en-US" dirty="0" err="1">
                <a:solidFill>
                  <a:srgbClr val="00B050"/>
                </a:solidFill>
              </a:rPr>
              <a:t>Loro</a:t>
            </a:r>
            <a:r>
              <a:rPr lang="en-US" dirty="0">
                <a:solidFill>
                  <a:srgbClr val="00B050"/>
                </a:solidFill>
              </a:rPr>
              <a:t> </a:t>
            </a:r>
            <a:r>
              <a:rPr lang="en-US" dirty="0" err="1">
                <a:solidFill>
                  <a:srgbClr val="00B050"/>
                </a:solidFill>
              </a:rPr>
              <a:t>Piana’s</a:t>
            </a:r>
            <a:r>
              <a:rPr lang="en-US" dirty="0">
                <a:solidFill>
                  <a:srgbClr val="00B050"/>
                </a:solidFill>
              </a:rPr>
              <a:t> proprietary treatment of waterproof, wind-resistant membranes that can be applied to even the most delicate natural fibers, like vicuña and baby cashmere. </a:t>
            </a:r>
          </a:p>
        </p:txBody>
      </p:sp>
      <p:sp>
        <p:nvSpPr>
          <p:cNvPr id="17" name="TextBox 16">
            <a:extLst>
              <a:ext uri="{FF2B5EF4-FFF2-40B4-BE49-F238E27FC236}">
                <a16:creationId xmlns:a16="http://schemas.microsoft.com/office/drawing/2014/main" id="{7FD592DF-75FE-45AC-A456-CD0B6DC622BF}"/>
              </a:ext>
            </a:extLst>
          </p:cNvPr>
          <p:cNvSpPr txBox="1"/>
          <p:nvPr/>
        </p:nvSpPr>
        <p:spPr>
          <a:xfrm>
            <a:off x="-18750" y="3712705"/>
            <a:ext cx="4110454" cy="1754326"/>
          </a:xfrm>
          <a:prstGeom prst="rect">
            <a:avLst/>
          </a:prstGeom>
          <a:noFill/>
        </p:spPr>
        <p:txBody>
          <a:bodyPr wrap="square" rtlCol="0">
            <a:spAutoFit/>
          </a:bodyPr>
          <a:lstStyle/>
          <a:p>
            <a:r>
              <a:rPr lang="en-US" dirty="0">
                <a:solidFill>
                  <a:srgbClr val="7030A0"/>
                </a:solidFill>
              </a:rPr>
              <a:t>Interior features are the most crucial to product copy because they are not apparent in the photography. This product is in fact two items – a jacket and vest – in one, warranting a higher price. </a:t>
            </a:r>
          </a:p>
          <a:p>
            <a:endParaRPr lang="en-US" dirty="0"/>
          </a:p>
        </p:txBody>
      </p:sp>
      <p:sp>
        <p:nvSpPr>
          <p:cNvPr id="18" name="TextBox 17">
            <a:extLst>
              <a:ext uri="{FF2B5EF4-FFF2-40B4-BE49-F238E27FC236}">
                <a16:creationId xmlns:a16="http://schemas.microsoft.com/office/drawing/2014/main" id="{1BC0B9D1-782F-4DE7-8E87-20B7E1F27E50}"/>
              </a:ext>
            </a:extLst>
          </p:cNvPr>
          <p:cNvSpPr txBox="1"/>
          <p:nvPr/>
        </p:nvSpPr>
        <p:spPr>
          <a:xfrm>
            <a:off x="0" y="5093944"/>
            <a:ext cx="3900189" cy="1754326"/>
          </a:xfrm>
          <a:prstGeom prst="rect">
            <a:avLst/>
          </a:prstGeom>
          <a:noFill/>
        </p:spPr>
        <p:txBody>
          <a:bodyPr wrap="square" rtlCol="0">
            <a:spAutoFit/>
          </a:bodyPr>
          <a:lstStyle/>
          <a:p>
            <a:r>
              <a:rPr lang="en-US" dirty="0">
                <a:solidFill>
                  <a:srgbClr val="FFC000"/>
                </a:solidFill>
              </a:rPr>
              <a:t>Culture -- founded in </a:t>
            </a:r>
            <a:r>
              <a:rPr lang="en-US" dirty="0" err="1">
                <a:solidFill>
                  <a:srgbClr val="FFC000"/>
                </a:solidFill>
              </a:rPr>
              <a:t>Trivero</a:t>
            </a:r>
            <a:r>
              <a:rPr lang="en-US" dirty="0">
                <a:solidFill>
                  <a:srgbClr val="FFC000"/>
                </a:solidFill>
              </a:rPr>
              <a:t>, Italy in the early 19</a:t>
            </a:r>
            <a:r>
              <a:rPr lang="en-US" baseline="30000" dirty="0">
                <a:solidFill>
                  <a:srgbClr val="FFC000"/>
                </a:solidFill>
              </a:rPr>
              <a:t>th</a:t>
            </a:r>
            <a:r>
              <a:rPr lang="en-US" dirty="0">
                <a:solidFill>
                  <a:srgbClr val="FFC000"/>
                </a:solidFill>
              </a:rPr>
              <a:t> century, the </a:t>
            </a:r>
            <a:r>
              <a:rPr lang="en-US" dirty="0" err="1">
                <a:solidFill>
                  <a:srgbClr val="FFC000"/>
                </a:solidFill>
              </a:rPr>
              <a:t>Loro</a:t>
            </a:r>
            <a:r>
              <a:rPr lang="en-US" dirty="0">
                <a:solidFill>
                  <a:srgbClr val="FFC000"/>
                </a:solidFill>
              </a:rPr>
              <a:t> </a:t>
            </a:r>
            <a:r>
              <a:rPr lang="en-US" dirty="0" err="1">
                <a:solidFill>
                  <a:srgbClr val="FFC000"/>
                </a:solidFill>
              </a:rPr>
              <a:t>Piana</a:t>
            </a:r>
            <a:r>
              <a:rPr lang="en-US" dirty="0">
                <a:solidFill>
                  <a:srgbClr val="FFC000"/>
                </a:solidFill>
              </a:rPr>
              <a:t> brand has always championed their Italian heritage and has partnered with the Italian Equestrian Sports Federation (FISE) since 1985.</a:t>
            </a:r>
          </a:p>
        </p:txBody>
      </p:sp>
      <p:sp>
        <p:nvSpPr>
          <p:cNvPr id="19" name="TextBox 18">
            <a:extLst>
              <a:ext uri="{FF2B5EF4-FFF2-40B4-BE49-F238E27FC236}">
                <a16:creationId xmlns:a16="http://schemas.microsoft.com/office/drawing/2014/main" id="{3B4D38C1-2716-44DD-A28F-761C27917F8C}"/>
              </a:ext>
            </a:extLst>
          </p:cNvPr>
          <p:cNvSpPr txBox="1"/>
          <p:nvPr/>
        </p:nvSpPr>
        <p:spPr>
          <a:xfrm>
            <a:off x="-18749" y="2132724"/>
            <a:ext cx="5294583" cy="1754326"/>
          </a:xfrm>
          <a:prstGeom prst="rect">
            <a:avLst/>
          </a:prstGeom>
          <a:noFill/>
        </p:spPr>
        <p:txBody>
          <a:bodyPr wrap="square" rtlCol="0">
            <a:spAutoFit/>
          </a:bodyPr>
          <a:lstStyle/>
          <a:p>
            <a:r>
              <a:rPr lang="en-US" dirty="0">
                <a:solidFill>
                  <a:srgbClr val="0070C0"/>
                </a:solidFill>
              </a:rPr>
              <a:t>Terminology – a gusset pocket is a pocket consisting entirely of a new patch of fabric sewn on top of the body of the garment. Large, square and expandable, gusset pockets have a utilitarian value and aesthetic and are most commonly used in outerwear and cargo pants. </a:t>
            </a:r>
          </a:p>
        </p:txBody>
      </p:sp>
    </p:spTree>
    <p:extLst>
      <p:ext uri="{BB962C8B-B14F-4D97-AF65-F5344CB8AC3E}">
        <p14:creationId xmlns:p14="http://schemas.microsoft.com/office/powerpoint/2010/main" val="890654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1BD48D7-A2AC-4771-9E76-3E5BF85FC46F}"/>
              </a:ext>
            </a:extLst>
          </p:cNvPr>
          <p:cNvSpPr txBox="1"/>
          <p:nvPr/>
        </p:nvSpPr>
        <p:spPr>
          <a:xfrm>
            <a:off x="2600325" y="4826674"/>
            <a:ext cx="9591675" cy="2031325"/>
          </a:xfrm>
          <a:prstGeom prst="rect">
            <a:avLst/>
          </a:prstGeom>
          <a:solidFill>
            <a:schemeClr val="bg1"/>
          </a:solidFill>
          <a:ln>
            <a:solidFill>
              <a:schemeClr val="tx1"/>
            </a:solidFill>
          </a:ln>
        </p:spPr>
        <p:txBody>
          <a:bodyPr wrap="square" rtlCol="0">
            <a:spAutoFit/>
          </a:bodyPr>
          <a:lstStyle/>
          <a:p>
            <a:r>
              <a:rPr lang="en-US" dirty="0" err="1"/>
              <a:t>Loro</a:t>
            </a:r>
            <a:r>
              <a:rPr lang="en-US" dirty="0"/>
              <a:t> </a:t>
            </a:r>
            <a:r>
              <a:rPr lang="en-US" dirty="0" err="1"/>
              <a:t>Piana</a:t>
            </a:r>
            <a:r>
              <a:rPr lang="en-US" dirty="0"/>
              <a:t> Roadster Villa </a:t>
            </a:r>
            <a:r>
              <a:rPr lang="en-US" dirty="0" err="1"/>
              <a:t>d’Este</a:t>
            </a:r>
            <a:r>
              <a:rPr lang="en-US" dirty="0"/>
              <a:t> Jacket</a:t>
            </a:r>
          </a:p>
          <a:p>
            <a:r>
              <a:rPr lang="en-US" dirty="0"/>
              <a:t>Men’s navy </a:t>
            </a:r>
            <a:r>
              <a:rPr lang="en-US" dirty="0" err="1"/>
              <a:t>Loro</a:t>
            </a:r>
            <a:r>
              <a:rPr lang="en-US" dirty="0"/>
              <a:t> </a:t>
            </a:r>
            <a:r>
              <a:rPr lang="en-US" dirty="0" err="1"/>
              <a:t>Piana</a:t>
            </a:r>
            <a:r>
              <a:rPr lang="en-US" dirty="0"/>
              <a:t> </a:t>
            </a:r>
            <a:r>
              <a:rPr lang="en-US" dirty="0">
                <a:solidFill>
                  <a:srgbClr val="FF0000"/>
                </a:solidFill>
              </a:rPr>
              <a:t>Roadster </a:t>
            </a:r>
            <a:r>
              <a:rPr lang="en-US" dirty="0"/>
              <a:t>Villa </a:t>
            </a:r>
            <a:r>
              <a:rPr lang="en-US" dirty="0" err="1"/>
              <a:t>d’Este</a:t>
            </a:r>
            <a:r>
              <a:rPr lang="en-US" dirty="0"/>
              <a:t> linen-blend jacket with </a:t>
            </a:r>
            <a:r>
              <a:rPr lang="en-US" dirty="0" err="1">
                <a:solidFill>
                  <a:srgbClr val="00B050"/>
                </a:solidFill>
              </a:rPr>
              <a:t>foldover</a:t>
            </a:r>
            <a:r>
              <a:rPr lang="en-US" dirty="0"/>
              <a:t> collar featuring tan suede underside, three exterior pockets, deconstructed cotton lining, three interior pockets, suede </a:t>
            </a:r>
            <a:r>
              <a:rPr lang="en-US" dirty="0">
                <a:solidFill>
                  <a:srgbClr val="0070C0"/>
                </a:solidFill>
              </a:rPr>
              <a:t>utility loop </a:t>
            </a:r>
            <a:r>
              <a:rPr lang="en-US" dirty="0"/>
              <a:t>at interior, embroidered logo detail at nape and concealed zip featuring button closures at front. </a:t>
            </a:r>
            <a:r>
              <a:rPr lang="en-US" dirty="0">
                <a:solidFill>
                  <a:srgbClr val="7030A0"/>
                </a:solidFill>
              </a:rPr>
              <a:t>From the Spring 2004 Collection. </a:t>
            </a:r>
            <a:r>
              <a:rPr lang="en-US" dirty="0">
                <a:solidFill>
                  <a:srgbClr val="FFC000"/>
                </a:solidFill>
              </a:rPr>
              <a:t>Designed to commemorate the 75</a:t>
            </a:r>
            <a:r>
              <a:rPr lang="en-US" baseline="30000" dirty="0">
                <a:solidFill>
                  <a:srgbClr val="FFC000"/>
                </a:solidFill>
              </a:rPr>
              <a:t>th</a:t>
            </a:r>
            <a:r>
              <a:rPr lang="en-US" dirty="0">
                <a:solidFill>
                  <a:srgbClr val="FFC000"/>
                </a:solidFill>
              </a:rPr>
              <a:t> anniversary of the </a:t>
            </a:r>
            <a:r>
              <a:rPr lang="en-US" dirty="0" err="1">
                <a:solidFill>
                  <a:srgbClr val="FFC000"/>
                </a:solidFill>
              </a:rPr>
              <a:t>Concorso</a:t>
            </a:r>
            <a:r>
              <a:rPr lang="en-US" dirty="0">
                <a:solidFill>
                  <a:srgbClr val="FFC000"/>
                </a:solidFill>
              </a:rPr>
              <a:t> </a:t>
            </a:r>
            <a:r>
              <a:rPr lang="en-US" dirty="0" err="1">
                <a:solidFill>
                  <a:srgbClr val="FFC000"/>
                </a:solidFill>
              </a:rPr>
              <a:t>d’Eleganza</a:t>
            </a:r>
            <a:r>
              <a:rPr lang="en-US" dirty="0">
                <a:solidFill>
                  <a:srgbClr val="FFC000"/>
                </a:solidFill>
              </a:rPr>
              <a:t> Villa </a:t>
            </a:r>
            <a:r>
              <a:rPr lang="en-US" dirty="0" err="1">
                <a:solidFill>
                  <a:srgbClr val="FFC000"/>
                </a:solidFill>
              </a:rPr>
              <a:t>d’Este</a:t>
            </a:r>
            <a:r>
              <a:rPr lang="en-US" dirty="0">
                <a:solidFill>
                  <a:srgbClr val="FFC000"/>
                </a:solidFill>
              </a:rPr>
              <a:t> event in </a:t>
            </a:r>
            <a:r>
              <a:rPr lang="en-US" dirty="0" err="1">
                <a:solidFill>
                  <a:srgbClr val="FFC000"/>
                </a:solidFill>
              </a:rPr>
              <a:t>Cernobbio</a:t>
            </a:r>
            <a:r>
              <a:rPr lang="en-US" dirty="0">
                <a:solidFill>
                  <a:srgbClr val="FFC000"/>
                </a:solidFill>
              </a:rPr>
              <a:t>, Italy, </a:t>
            </a:r>
            <a:r>
              <a:rPr lang="en-US" dirty="0"/>
              <a:t>and worn by the </a:t>
            </a:r>
            <a:r>
              <a:rPr lang="en-US" dirty="0" err="1">
                <a:solidFill>
                  <a:srgbClr val="FF3399"/>
                </a:solidFill>
              </a:rPr>
              <a:t>Loro</a:t>
            </a:r>
            <a:r>
              <a:rPr lang="en-US" dirty="0">
                <a:solidFill>
                  <a:srgbClr val="FF3399"/>
                </a:solidFill>
              </a:rPr>
              <a:t> </a:t>
            </a:r>
            <a:r>
              <a:rPr lang="en-US" dirty="0" err="1">
                <a:solidFill>
                  <a:srgbClr val="FF3399"/>
                </a:solidFill>
              </a:rPr>
              <a:t>Piana</a:t>
            </a:r>
            <a:r>
              <a:rPr lang="en-US" dirty="0">
                <a:solidFill>
                  <a:srgbClr val="FF3399"/>
                </a:solidFill>
              </a:rPr>
              <a:t> Classic Car Team</a:t>
            </a:r>
            <a:r>
              <a:rPr lang="en-US" dirty="0"/>
              <a:t>. </a:t>
            </a:r>
            <a:r>
              <a:rPr lang="en-US" dirty="0">
                <a:solidFill>
                  <a:srgbClr val="00B050"/>
                </a:solidFill>
              </a:rPr>
              <a:t>Includes keychain holder and additional buttons. </a:t>
            </a:r>
          </a:p>
        </p:txBody>
      </p:sp>
      <p:pic>
        <p:nvPicPr>
          <p:cNvPr id="6" name="Picture 5">
            <a:extLst>
              <a:ext uri="{FF2B5EF4-FFF2-40B4-BE49-F238E27FC236}">
                <a16:creationId xmlns:a16="http://schemas.microsoft.com/office/drawing/2014/main" id="{7CA11FCC-A601-45E4-A297-20FA0A43B96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501852" y="-4545"/>
            <a:ext cx="3096854" cy="4009611"/>
          </a:xfrm>
          <a:prstGeom prst="rect">
            <a:avLst/>
          </a:prstGeom>
        </p:spPr>
      </p:pic>
      <p:sp>
        <p:nvSpPr>
          <p:cNvPr id="7" name="TextBox 6">
            <a:extLst>
              <a:ext uri="{FF2B5EF4-FFF2-40B4-BE49-F238E27FC236}">
                <a16:creationId xmlns:a16="http://schemas.microsoft.com/office/drawing/2014/main" id="{65D2661B-0EDF-45FF-B3ED-C76D7870E3AE}"/>
              </a:ext>
            </a:extLst>
          </p:cNvPr>
          <p:cNvSpPr txBox="1"/>
          <p:nvPr/>
        </p:nvSpPr>
        <p:spPr>
          <a:xfrm>
            <a:off x="-1" y="0"/>
            <a:ext cx="6400801" cy="923330"/>
          </a:xfrm>
          <a:prstGeom prst="rect">
            <a:avLst/>
          </a:prstGeom>
          <a:noFill/>
        </p:spPr>
        <p:txBody>
          <a:bodyPr wrap="square" rtlCol="0">
            <a:spAutoFit/>
          </a:bodyPr>
          <a:lstStyle/>
          <a:p>
            <a:r>
              <a:rPr lang="en-US" dirty="0">
                <a:solidFill>
                  <a:srgbClr val="FF0000"/>
                </a:solidFill>
              </a:rPr>
              <a:t>Style name – components of brand identity, style names are SEO aids that enhance searchability on a site with millions of products for sale at any given time. </a:t>
            </a:r>
          </a:p>
        </p:txBody>
      </p:sp>
      <p:sp>
        <p:nvSpPr>
          <p:cNvPr id="8" name="Rectangle 7">
            <a:extLst>
              <a:ext uri="{FF2B5EF4-FFF2-40B4-BE49-F238E27FC236}">
                <a16:creationId xmlns:a16="http://schemas.microsoft.com/office/drawing/2014/main" id="{D617B6CE-8B2F-43F2-A69B-33F847F19088}"/>
              </a:ext>
            </a:extLst>
          </p:cNvPr>
          <p:cNvSpPr/>
          <p:nvPr/>
        </p:nvSpPr>
        <p:spPr>
          <a:xfrm>
            <a:off x="-58927" y="851245"/>
            <a:ext cx="6063734" cy="1477328"/>
          </a:xfrm>
          <a:prstGeom prst="rect">
            <a:avLst/>
          </a:prstGeom>
        </p:spPr>
        <p:txBody>
          <a:bodyPr wrap="square">
            <a:spAutoFit/>
          </a:bodyPr>
          <a:lstStyle/>
          <a:p>
            <a:r>
              <a:rPr lang="en-US" dirty="0">
                <a:solidFill>
                  <a:srgbClr val="00B050"/>
                </a:solidFill>
              </a:rPr>
              <a:t>Special functions and collateral enhance value and convenience. This collar can be worn in two ways: as a </a:t>
            </a:r>
            <a:r>
              <a:rPr lang="en-US" dirty="0" err="1">
                <a:solidFill>
                  <a:srgbClr val="00B050"/>
                </a:solidFill>
              </a:rPr>
              <a:t>constrasting</a:t>
            </a:r>
            <a:r>
              <a:rPr lang="en-US" dirty="0">
                <a:solidFill>
                  <a:srgbClr val="00B050"/>
                </a:solidFill>
              </a:rPr>
              <a:t> suede Mandarin collar with a navy logo detail at the back, or as a tonal pointed spread collar for a more understated look. </a:t>
            </a:r>
          </a:p>
        </p:txBody>
      </p:sp>
      <p:sp>
        <p:nvSpPr>
          <p:cNvPr id="10" name="TextBox 9">
            <a:extLst>
              <a:ext uri="{FF2B5EF4-FFF2-40B4-BE49-F238E27FC236}">
                <a16:creationId xmlns:a16="http://schemas.microsoft.com/office/drawing/2014/main" id="{5CDB20CE-22CE-4B0D-B48C-5E1ACF46DE92}"/>
              </a:ext>
            </a:extLst>
          </p:cNvPr>
          <p:cNvSpPr txBox="1"/>
          <p:nvPr/>
        </p:nvSpPr>
        <p:spPr>
          <a:xfrm>
            <a:off x="-102941" y="2182524"/>
            <a:ext cx="5751573" cy="1200329"/>
          </a:xfrm>
          <a:prstGeom prst="rect">
            <a:avLst/>
          </a:prstGeom>
          <a:noFill/>
        </p:spPr>
        <p:txBody>
          <a:bodyPr wrap="square" rtlCol="0">
            <a:spAutoFit/>
          </a:bodyPr>
          <a:lstStyle/>
          <a:p>
            <a:r>
              <a:rPr lang="en-US" dirty="0">
                <a:solidFill>
                  <a:srgbClr val="0070C0"/>
                </a:solidFill>
              </a:rPr>
              <a:t>Terminology – most commonly found in handbags and backpacks, utility loops are elastic loops of fabric sewn to the body of a garment that keep small objects, like pens and cigarette lighters, secure.  </a:t>
            </a:r>
          </a:p>
        </p:txBody>
      </p:sp>
      <p:sp>
        <p:nvSpPr>
          <p:cNvPr id="11" name="TextBox 10">
            <a:extLst>
              <a:ext uri="{FF2B5EF4-FFF2-40B4-BE49-F238E27FC236}">
                <a16:creationId xmlns:a16="http://schemas.microsoft.com/office/drawing/2014/main" id="{D22FFE14-AE71-4B59-8564-5470BCE343B6}"/>
              </a:ext>
            </a:extLst>
          </p:cNvPr>
          <p:cNvSpPr txBox="1"/>
          <p:nvPr/>
        </p:nvSpPr>
        <p:spPr>
          <a:xfrm>
            <a:off x="-80935" y="3228801"/>
            <a:ext cx="5921296" cy="923330"/>
          </a:xfrm>
          <a:prstGeom prst="rect">
            <a:avLst/>
          </a:prstGeom>
          <a:noFill/>
        </p:spPr>
        <p:txBody>
          <a:bodyPr wrap="square" rtlCol="0">
            <a:spAutoFit/>
          </a:bodyPr>
          <a:lstStyle/>
          <a:p>
            <a:r>
              <a:rPr lang="en-US" dirty="0">
                <a:solidFill>
                  <a:srgbClr val="7030A0"/>
                </a:solidFill>
              </a:rPr>
              <a:t>Citing the seasonal collection places the item within the context of the overall brand history. In the case of a 2004 collection, there is also a sense of nostalgia. </a:t>
            </a:r>
          </a:p>
        </p:txBody>
      </p:sp>
      <p:sp>
        <p:nvSpPr>
          <p:cNvPr id="13" name="TextBox 12">
            <a:extLst>
              <a:ext uri="{FF2B5EF4-FFF2-40B4-BE49-F238E27FC236}">
                <a16:creationId xmlns:a16="http://schemas.microsoft.com/office/drawing/2014/main" id="{1CDDDBD6-1A01-45BC-909A-A8D522D2EA6E}"/>
              </a:ext>
            </a:extLst>
          </p:cNvPr>
          <p:cNvSpPr txBox="1"/>
          <p:nvPr/>
        </p:nvSpPr>
        <p:spPr>
          <a:xfrm>
            <a:off x="3292801" y="3967465"/>
            <a:ext cx="8899199" cy="923330"/>
          </a:xfrm>
          <a:prstGeom prst="rect">
            <a:avLst/>
          </a:prstGeom>
          <a:noFill/>
        </p:spPr>
        <p:txBody>
          <a:bodyPr wrap="square" rtlCol="0">
            <a:spAutoFit/>
          </a:bodyPr>
          <a:lstStyle/>
          <a:p>
            <a:r>
              <a:rPr lang="en-US" dirty="0">
                <a:solidFill>
                  <a:srgbClr val="FF3399"/>
                </a:solidFill>
              </a:rPr>
              <a:t>Brand signature – </a:t>
            </a:r>
            <a:r>
              <a:rPr lang="en-US" dirty="0" err="1">
                <a:solidFill>
                  <a:srgbClr val="FF3399"/>
                </a:solidFill>
              </a:rPr>
              <a:t>Loro</a:t>
            </a:r>
            <a:r>
              <a:rPr lang="en-US" dirty="0">
                <a:solidFill>
                  <a:srgbClr val="FF3399"/>
                </a:solidFill>
              </a:rPr>
              <a:t> </a:t>
            </a:r>
            <a:r>
              <a:rPr lang="en-US" dirty="0" err="1">
                <a:solidFill>
                  <a:srgbClr val="FF3399"/>
                </a:solidFill>
              </a:rPr>
              <a:t>Piana</a:t>
            </a:r>
            <a:r>
              <a:rPr lang="en-US" dirty="0">
                <a:solidFill>
                  <a:srgbClr val="FF3399"/>
                </a:solidFill>
              </a:rPr>
              <a:t> has sponsored a Classic Car Team to compete in 18 races for historic cars, including the </a:t>
            </a:r>
            <a:r>
              <a:rPr lang="en-US" dirty="0" err="1">
                <a:solidFill>
                  <a:srgbClr val="FF3399"/>
                </a:solidFill>
              </a:rPr>
              <a:t>Coppa</a:t>
            </a:r>
            <a:r>
              <a:rPr lang="en-US" dirty="0">
                <a:solidFill>
                  <a:srgbClr val="FF3399"/>
                </a:solidFill>
              </a:rPr>
              <a:t> </a:t>
            </a:r>
            <a:r>
              <a:rPr lang="en-US" dirty="0" err="1">
                <a:solidFill>
                  <a:srgbClr val="FF3399"/>
                </a:solidFill>
              </a:rPr>
              <a:t>d’Oro</a:t>
            </a:r>
            <a:r>
              <a:rPr lang="en-US" dirty="0">
                <a:solidFill>
                  <a:srgbClr val="FF3399"/>
                </a:solidFill>
              </a:rPr>
              <a:t> </a:t>
            </a:r>
            <a:r>
              <a:rPr lang="en-US" dirty="0" err="1">
                <a:solidFill>
                  <a:srgbClr val="FF3399"/>
                </a:solidFill>
              </a:rPr>
              <a:t>delle</a:t>
            </a:r>
            <a:r>
              <a:rPr lang="en-US" dirty="0">
                <a:solidFill>
                  <a:srgbClr val="FF3399"/>
                </a:solidFill>
              </a:rPr>
              <a:t> </a:t>
            </a:r>
            <a:r>
              <a:rPr lang="en-US" dirty="0" err="1">
                <a:solidFill>
                  <a:srgbClr val="FF3399"/>
                </a:solidFill>
              </a:rPr>
              <a:t>Dolomiti</a:t>
            </a:r>
            <a:r>
              <a:rPr lang="en-US" dirty="0">
                <a:solidFill>
                  <a:srgbClr val="FF3399"/>
                </a:solidFill>
              </a:rPr>
              <a:t> (Gold Cup of the Dolomites) in Cortina, Italy. </a:t>
            </a:r>
          </a:p>
        </p:txBody>
      </p:sp>
      <p:pic>
        <p:nvPicPr>
          <p:cNvPr id="15" name="Picture 14">
            <a:extLst>
              <a:ext uri="{FF2B5EF4-FFF2-40B4-BE49-F238E27FC236}">
                <a16:creationId xmlns:a16="http://schemas.microsoft.com/office/drawing/2014/main" id="{E82579A3-16CE-456B-9FDA-47BD953B7B0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458302" y="0"/>
            <a:ext cx="3733698" cy="3800884"/>
          </a:xfrm>
          <a:prstGeom prst="rect">
            <a:avLst/>
          </a:prstGeom>
        </p:spPr>
      </p:pic>
      <p:sp>
        <p:nvSpPr>
          <p:cNvPr id="16" name="TextBox 15">
            <a:extLst>
              <a:ext uri="{FF2B5EF4-FFF2-40B4-BE49-F238E27FC236}">
                <a16:creationId xmlns:a16="http://schemas.microsoft.com/office/drawing/2014/main" id="{D6DF3BD6-B8CA-4D1B-BDA5-F36FFD901457}"/>
              </a:ext>
            </a:extLst>
          </p:cNvPr>
          <p:cNvSpPr txBox="1"/>
          <p:nvPr/>
        </p:nvSpPr>
        <p:spPr>
          <a:xfrm>
            <a:off x="11052201" y="0"/>
            <a:ext cx="1139799" cy="369332"/>
          </a:xfrm>
          <a:prstGeom prst="rect">
            <a:avLst/>
          </a:prstGeom>
          <a:noFill/>
        </p:spPr>
        <p:txBody>
          <a:bodyPr wrap="none" rtlCol="0">
            <a:spAutoFit/>
          </a:bodyPr>
          <a:lstStyle/>
          <a:p>
            <a:r>
              <a:rPr lang="en-US" dirty="0"/>
              <a:t>LOR55978</a:t>
            </a:r>
          </a:p>
        </p:txBody>
      </p:sp>
      <p:sp>
        <p:nvSpPr>
          <p:cNvPr id="17" name="TextBox 16">
            <a:extLst>
              <a:ext uri="{FF2B5EF4-FFF2-40B4-BE49-F238E27FC236}">
                <a16:creationId xmlns:a16="http://schemas.microsoft.com/office/drawing/2014/main" id="{E87DB800-3226-4C80-AACB-B0390F5E9B64}"/>
              </a:ext>
            </a:extLst>
          </p:cNvPr>
          <p:cNvSpPr txBox="1"/>
          <p:nvPr/>
        </p:nvSpPr>
        <p:spPr>
          <a:xfrm>
            <a:off x="0" y="4057396"/>
            <a:ext cx="2578318" cy="2862322"/>
          </a:xfrm>
          <a:prstGeom prst="rect">
            <a:avLst/>
          </a:prstGeom>
          <a:noFill/>
        </p:spPr>
        <p:txBody>
          <a:bodyPr wrap="square" rtlCol="0">
            <a:spAutoFit/>
          </a:bodyPr>
          <a:lstStyle/>
          <a:p>
            <a:r>
              <a:rPr lang="en-US" dirty="0">
                <a:solidFill>
                  <a:srgbClr val="FFC000"/>
                </a:solidFill>
              </a:rPr>
              <a:t>Culture -- founded in </a:t>
            </a:r>
            <a:r>
              <a:rPr lang="en-US" dirty="0" err="1">
                <a:solidFill>
                  <a:srgbClr val="FFC000"/>
                </a:solidFill>
              </a:rPr>
              <a:t>Trivero</a:t>
            </a:r>
            <a:r>
              <a:rPr lang="en-US" dirty="0">
                <a:solidFill>
                  <a:srgbClr val="FFC000"/>
                </a:solidFill>
              </a:rPr>
              <a:t>, Italy in the early 19</a:t>
            </a:r>
            <a:r>
              <a:rPr lang="en-US" baseline="30000" dirty="0">
                <a:solidFill>
                  <a:srgbClr val="FFC000"/>
                </a:solidFill>
              </a:rPr>
              <a:t>th</a:t>
            </a:r>
            <a:r>
              <a:rPr lang="en-US" dirty="0">
                <a:solidFill>
                  <a:srgbClr val="FFC000"/>
                </a:solidFill>
              </a:rPr>
              <a:t> century, the </a:t>
            </a:r>
            <a:r>
              <a:rPr lang="en-US" dirty="0" err="1">
                <a:solidFill>
                  <a:srgbClr val="FFC000"/>
                </a:solidFill>
              </a:rPr>
              <a:t>Loro</a:t>
            </a:r>
            <a:r>
              <a:rPr lang="en-US" dirty="0">
                <a:solidFill>
                  <a:srgbClr val="FFC000"/>
                </a:solidFill>
              </a:rPr>
              <a:t> </a:t>
            </a:r>
            <a:r>
              <a:rPr lang="en-US" dirty="0" err="1">
                <a:solidFill>
                  <a:srgbClr val="FFC000"/>
                </a:solidFill>
              </a:rPr>
              <a:t>Piana</a:t>
            </a:r>
            <a:r>
              <a:rPr lang="en-US" dirty="0">
                <a:solidFill>
                  <a:srgbClr val="FFC000"/>
                </a:solidFill>
              </a:rPr>
              <a:t> brand has always championed their Italian heritage. The </a:t>
            </a:r>
            <a:r>
              <a:rPr lang="en-US" dirty="0" err="1">
                <a:solidFill>
                  <a:srgbClr val="FFC000"/>
                </a:solidFill>
              </a:rPr>
              <a:t>Concorso</a:t>
            </a:r>
            <a:r>
              <a:rPr lang="en-US" dirty="0">
                <a:solidFill>
                  <a:srgbClr val="FFC000"/>
                </a:solidFill>
              </a:rPr>
              <a:t> </a:t>
            </a:r>
            <a:r>
              <a:rPr lang="en-US" dirty="0" err="1">
                <a:solidFill>
                  <a:srgbClr val="FFC000"/>
                </a:solidFill>
              </a:rPr>
              <a:t>d’Eleganza</a:t>
            </a:r>
            <a:r>
              <a:rPr lang="en-US" dirty="0">
                <a:solidFill>
                  <a:srgbClr val="FFC000"/>
                </a:solidFill>
              </a:rPr>
              <a:t> Villa </a:t>
            </a:r>
            <a:r>
              <a:rPr lang="en-US" dirty="0" err="1">
                <a:solidFill>
                  <a:srgbClr val="FFC000"/>
                </a:solidFill>
              </a:rPr>
              <a:t>d’Este</a:t>
            </a:r>
            <a:r>
              <a:rPr lang="en-US" dirty="0">
                <a:solidFill>
                  <a:srgbClr val="FFC000"/>
                </a:solidFill>
              </a:rPr>
              <a:t> is a classic and vintage car show hosted at Lake Como since 1929.</a:t>
            </a:r>
          </a:p>
        </p:txBody>
      </p:sp>
    </p:spTree>
    <p:extLst>
      <p:ext uri="{BB962C8B-B14F-4D97-AF65-F5344CB8AC3E}">
        <p14:creationId xmlns:p14="http://schemas.microsoft.com/office/powerpoint/2010/main" val="9471147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889501-F1FF-40F5-BD17-B6F1A801A1E6}"/>
              </a:ext>
            </a:extLst>
          </p:cNvPr>
          <p:cNvPicPr>
            <a:picLocks noChangeAspect="1"/>
          </p:cNvPicPr>
          <p:nvPr/>
        </p:nvPicPr>
        <p:blipFill rotWithShape="1">
          <a:blip r:embed="rId2"/>
          <a:srcRect l="63999" t="13710" r="7294" b="25474"/>
          <a:stretch/>
        </p:blipFill>
        <p:spPr>
          <a:xfrm>
            <a:off x="8937040" y="14589"/>
            <a:ext cx="3233736" cy="3851470"/>
          </a:xfrm>
          <a:prstGeom prst="rect">
            <a:avLst/>
          </a:prstGeom>
        </p:spPr>
      </p:pic>
      <p:sp>
        <p:nvSpPr>
          <p:cNvPr id="5" name="TextBox 4">
            <a:extLst>
              <a:ext uri="{FF2B5EF4-FFF2-40B4-BE49-F238E27FC236}">
                <a16:creationId xmlns:a16="http://schemas.microsoft.com/office/drawing/2014/main" id="{1D89B9D6-338A-4190-9A24-677EDE1EA529}"/>
              </a:ext>
            </a:extLst>
          </p:cNvPr>
          <p:cNvSpPr txBox="1"/>
          <p:nvPr/>
        </p:nvSpPr>
        <p:spPr>
          <a:xfrm>
            <a:off x="10888694" y="0"/>
            <a:ext cx="1303306" cy="369332"/>
          </a:xfrm>
          <a:prstGeom prst="rect">
            <a:avLst/>
          </a:prstGeom>
          <a:noFill/>
        </p:spPr>
        <p:txBody>
          <a:bodyPr wrap="none" rtlCol="0">
            <a:spAutoFit/>
          </a:bodyPr>
          <a:lstStyle/>
          <a:p>
            <a:r>
              <a:rPr lang="en-US" dirty="0"/>
              <a:t>DAG151506</a:t>
            </a:r>
          </a:p>
        </p:txBody>
      </p:sp>
      <p:sp>
        <p:nvSpPr>
          <p:cNvPr id="6" name="TextBox 5">
            <a:extLst>
              <a:ext uri="{FF2B5EF4-FFF2-40B4-BE49-F238E27FC236}">
                <a16:creationId xmlns:a16="http://schemas.microsoft.com/office/drawing/2014/main" id="{783AD515-4FDD-4588-9158-C2712CFBD27D}"/>
              </a:ext>
            </a:extLst>
          </p:cNvPr>
          <p:cNvSpPr txBox="1"/>
          <p:nvPr/>
        </p:nvSpPr>
        <p:spPr>
          <a:xfrm>
            <a:off x="1278524" y="5103674"/>
            <a:ext cx="10913476" cy="1754326"/>
          </a:xfrm>
          <a:prstGeom prst="rect">
            <a:avLst/>
          </a:prstGeom>
          <a:solidFill>
            <a:schemeClr val="bg1"/>
          </a:solidFill>
          <a:ln>
            <a:solidFill>
              <a:schemeClr val="tx1"/>
            </a:solidFill>
          </a:ln>
        </p:spPr>
        <p:txBody>
          <a:bodyPr wrap="square" rtlCol="0">
            <a:spAutoFit/>
          </a:bodyPr>
          <a:lstStyle/>
          <a:p>
            <a:r>
              <a:rPr lang="en-US" dirty="0"/>
              <a:t>Dolce &amp; Gabbana 2019 Three-Piece Tuxedo</a:t>
            </a:r>
          </a:p>
          <a:p>
            <a:r>
              <a:rPr lang="en-US" dirty="0">
                <a:solidFill>
                  <a:srgbClr val="FF0000"/>
                </a:solidFill>
              </a:rPr>
              <a:t>Look 66 from the Spring 2019 Runway. </a:t>
            </a:r>
            <a:r>
              <a:rPr lang="en-US" dirty="0"/>
              <a:t>Men’s beige, brown and black Dolce &amp; Gabbana three-piece brocade tuxedo with grosgrain trim throughout. Jacket features satin shawl collar, dual exterior pockets, </a:t>
            </a:r>
            <a:r>
              <a:rPr lang="en-US" dirty="0">
                <a:solidFill>
                  <a:srgbClr val="00B050"/>
                </a:solidFill>
              </a:rPr>
              <a:t>satin lining, dual interior pockets </a:t>
            </a:r>
            <a:r>
              <a:rPr lang="en-US" dirty="0"/>
              <a:t>and one-button closure at front. Vest features dual pockets at front, satin panel at back, D-ring belt accent at center back and button closures at center front. Pants feature five pockets and zip with button closure at front. </a:t>
            </a:r>
            <a:r>
              <a:rPr lang="en-US" dirty="0">
                <a:solidFill>
                  <a:srgbClr val="00B0F0"/>
                </a:solidFill>
              </a:rPr>
              <a:t>Includes black and white silk pocket square with rolled edges and crown logo motif at corner.  </a:t>
            </a:r>
          </a:p>
        </p:txBody>
      </p:sp>
      <p:sp>
        <p:nvSpPr>
          <p:cNvPr id="7" name="Rectangle 6">
            <a:extLst>
              <a:ext uri="{FF2B5EF4-FFF2-40B4-BE49-F238E27FC236}">
                <a16:creationId xmlns:a16="http://schemas.microsoft.com/office/drawing/2014/main" id="{E079912E-52C0-48A5-B8C9-F70A82029933}"/>
              </a:ext>
            </a:extLst>
          </p:cNvPr>
          <p:cNvSpPr/>
          <p:nvPr/>
        </p:nvSpPr>
        <p:spPr>
          <a:xfrm>
            <a:off x="2971800" y="-301"/>
            <a:ext cx="3945939" cy="5078313"/>
          </a:xfrm>
          <a:prstGeom prst="rect">
            <a:avLst/>
          </a:prstGeom>
        </p:spPr>
        <p:txBody>
          <a:bodyPr wrap="square">
            <a:spAutoFit/>
          </a:bodyPr>
          <a:lstStyle/>
          <a:p>
            <a:r>
              <a:rPr lang="en-US" dirty="0">
                <a:solidFill>
                  <a:srgbClr val="FF0000"/>
                </a:solidFill>
              </a:rPr>
              <a:t>Recency (especially within the past 3 years) adds value to pre-owned products. Citing the seasonal collection places the item within the context of that collection’s themes and inspirations and the overall brand history. Runway items are selected by the creative director to showcase the season’s offering at its most </a:t>
            </a:r>
            <a:r>
              <a:rPr lang="en-US" dirty="0" err="1">
                <a:solidFill>
                  <a:srgbClr val="FF0000"/>
                </a:solidFill>
              </a:rPr>
              <a:t>eyecatching</a:t>
            </a:r>
            <a:r>
              <a:rPr lang="en-US" dirty="0">
                <a:solidFill>
                  <a:srgbClr val="FF0000"/>
                </a:solidFill>
              </a:rPr>
              <a:t>, innovative and symbolic. The pieces that appear on the runway are special as participants of a storied high fashion ritual and focal points of editorial shoots. Some items from the runway are never mass-produced! I cited runway looks from shows covered by the preeminent fashion authority, </a:t>
            </a:r>
            <a:r>
              <a:rPr lang="en-US" i="1" dirty="0">
                <a:solidFill>
                  <a:srgbClr val="FF0000"/>
                </a:solidFill>
              </a:rPr>
              <a:t>Vogue</a:t>
            </a:r>
            <a:r>
              <a:rPr lang="en-US" dirty="0">
                <a:solidFill>
                  <a:srgbClr val="FF0000"/>
                </a:solidFill>
              </a:rPr>
              <a:t>.</a:t>
            </a:r>
            <a:endParaRPr lang="en-US" dirty="0"/>
          </a:p>
        </p:txBody>
      </p:sp>
      <p:sp>
        <p:nvSpPr>
          <p:cNvPr id="8" name="TextBox 7">
            <a:extLst>
              <a:ext uri="{FF2B5EF4-FFF2-40B4-BE49-F238E27FC236}">
                <a16:creationId xmlns:a16="http://schemas.microsoft.com/office/drawing/2014/main" id="{AB1C1F8B-AD33-41CC-90D8-5DB9BEAD01ED}"/>
              </a:ext>
            </a:extLst>
          </p:cNvPr>
          <p:cNvSpPr txBox="1"/>
          <p:nvPr/>
        </p:nvSpPr>
        <p:spPr>
          <a:xfrm>
            <a:off x="9135212" y="3769236"/>
            <a:ext cx="3046176" cy="1200329"/>
          </a:xfrm>
          <a:prstGeom prst="rect">
            <a:avLst/>
          </a:prstGeom>
          <a:noFill/>
        </p:spPr>
        <p:txBody>
          <a:bodyPr wrap="square" rtlCol="0">
            <a:spAutoFit/>
          </a:bodyPr>
          <a:lstStyle/>
          <a:p>
            <a:r>
              <a:rPr lang="en-US" dirty="0">
                <a:solidFill>
                  <a:srgbClr val="00B050"/>
                </a:solidFill>
              </a:rPr>
              <a:t>Interior features are the most crucial to product copy because they are not apparent in the photography. </a:t>
            </a:r>
          </a:p>
        </p:txBody>
      </p:sp>
      <p:sp>
        <p:nvSpPr>
          <p:cNvPr id="9" name="Rectangle 8">
            <a:extLst>
              <a:ext uri="{FF2B5EF4-FFF2-40B4-BE49-F238E27FC236}">
                <a16:creationId xmlns:a16="http://schemas.microsoft.com/office/drawing/2014/main" id="{BEBDCC97-F03D-4D6F-9103-34424A6CC217}"/>
              </a:ext>
            </a:extLst>
          </p:cNvPr>
          <p:cNvSpPr/>
          <p:nvPr/>
        </p:nvSpPr>
        <p:spPr>
          <a:xfrm>
            <a:off x="0" y="4445859"/>
            <a:ext cx="3067400" cy="646331"/>
          </a:xfrm>
          <a:prstGeom prst="rect">
            <a:avLst/>
          </a:prstGeom>
        </p:spPr>
        <p:txBody>
          <a:bodyPr wrap="square">
            <a:spAutoFit/>
          </a:bodyPr>
          <a:lstStyle/>
          <a:p>
            <a:r>
              <a:rPr lang="en-US" dirty="0">
                <a:solidFill>
                  <a:srgbClr val="00B0F0"/>
                </a:solidFill>
              </a:rPr>
              <a:t>Special collateral enhances value and convenience.</a:t>
            </a:r>
          </a:p>
        </p:txBody>
      </p:sp>
      <p:pic>
        <p:nvPicPr>
          <p:cNvPr id="1026" name="Picture 2" descr="https://assets.vogue.com/photos/5b2508c747b9940fb269b353/master/pass/_LLL0622.jpg">
            <a:extLst>
              <a:ext uri="{FF2B5EF4-FFF2-40B4-BE49-F238E27FC236}">
                <a16:creationId xmlns:a16="http://schemas.microsoft.com/office/drawing/2014/main" id="{CDCC8A8B-2F46-4748-998F-7A9ACE5783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3" t="692" r="-1765" b="-692"/>
          <a:stretch/>
        </p:blipFill>
        <p:spPr bwMode="auto">
          <a:xfrm>
            <a:off x="0" y="0"/>
            <a:ext cx="2971800" cy="440043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8947AA1-C887-4E0A-AF5A-A1C7D798CE45}"/>
              </a:ext>
            </a:extLst>
          </p:cNvPr>
          <p:cNvPicPr>
            <a:picLocks noChangeAspect="1"/>
          </p:cNvPicPr>
          <p:nvPr/>
        </p:nvPicPr>
        <p:blipFill rotWithShape="1">
          <a:blip r:embed="rId2"/>
          <a:srcRect l="31401" t="13710" r="50672" b="7820"/>
          <a:stretch/>
        </p:blipFill>
        <p:spPr>
          <a:xfrm>
            <a:off x="6917739" y="0"/>
            <a:ext cx="2019301" cy="4969565"/>
          </a:xfrm>
          <a:prstGeom prst="rect">
            <a:avLst/>
          </a:prstGeom>
        </p:spPr>
      </p:pic>
    </p:spTree>
    <p:extLst>
      <p:ext uri="{BB962C8B-B14F-4D97-AF65-F5344CB8AC3E}">
        <p14:creationId xmlns:p14="http://schemas.microsoft.com/office/powerpoint/2010/main" val="2379141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CEDB7D-4BE6-4DF4-BCBE-4E5C1423D62A}"/>
              </a:ext>
            </a:extLst>
          </p:cNvPr>
          <p:cNvPicPr>
            <a:picLocks noChangeAspect="1"/>
          </p:cNvPicPr>
          <p:nvPr/>
        </p:nvPicPr>
        <p:blipFill rotWithShape="1">
          <a:blip r:embed="rId2"/>
          <a:srcRect l="25032" t="14668" r="6413" b="7999"/>
          <a:stretch/>
        </p:blipFill>
        <p:spPr>
          <a:xfrm>
            <a:off x="3833812" y="100013"/>
            <a:ext cx="8358188" cy="5300870"/>
          </a:xfrm>
          <a:prstGeom prst="rect">
            <a:avLst/>
          </a:prstGeom>
        </p:spPr>
      </p:pic>
      <p:sp>
        <p:nvSpPr>
          <p:cNvPr id="4" name="TextBox 3">
            <a:extLst>
              <a:ext uri="{FF2B5EF4-FFF2-40B4-BE49-F238E27FC236}">
                <a16:creationId xmlns:a16="http://schemas.microsoft.com/office/drawing/2014/main" id="{AADE892B-E31C-428F-8ADC-7ACFFF30F853}"/>
              </a:ext>
            </a:extLst>
          </p:cNvPr>
          <p:cNvSpPr txBox="1"/>
          <p:nvPr/>
        </p:nvSpPr>
        <p:spPr>
          <a:xfrm>
            <a:off x="3833812" y="5657671"/>
            <a:ext cx="8358188" cy="1200329"/>
          </a:xfrm>
          <a:prstGeom prst="rect">
            <a:avLst/>
          </a:prstGeom>
          <a:solidFill>
            <a:schemeClr val="bg1"/>
          </a:solidFill>
          <a:ln>
            <a:solidFill>
              <a:schemeClr val="tx1"/>
            </a:solidFill>
          </a:ln>
        </p:spPr>
        <p:txBody>
          <a:bodyPr wrap="square" rtlCol="0">
            <a:spAutoFit/>
          </a:bodyPr>
          <a:lstStyle/>
          <a:p>
            <a:r>
              <a:rPr lang="en-US" dirty="0"/>
              <a:t>Maison </a:t>
            </a:r>
            <a:r>
              <a:rPr lang="en-US" dirty="0" err="1"/>
              <a:t>Margiela</a:t>
            </a:r>
            <a:r>
              <a:rPr lang="en-US" dirty="0"/>
              <a:t> 2017 Replica Wool-Blend Sweater</a:t>
            </a:r>
          </a:p>
          <a:p>
            <a:r>
              <a:rPr lang="en-US" dirty="0">
                <a:solidFill>
                  <a:srgbClr val="FF0000"/>
                </a:solidFill>
              </a:rPr>
              <a:t>From the Fall 2017 </a:t>
            </a:r>
            <a:r>
              <a:rPr lang="en-US" dirty="0">
                <a:solidFill>
                  <a:srgbClr val="00B050"/>
                </a:solidFill>
              </a:rPr>
              <a:t>Replica </a:t>
            </a:r>
            <a:r>
              <a:rPr lang="en-US" dirty="0">
                <a:solidFill>
                  <a:srgbClr val="FF0000"/>
                </a:solidFill>
              </a:rPr>
              <a:t>Collection. </a:t>
            </a:r>
            <a:r>
              <a:rPr lang="en-US" dirty="0"/>
              <a:t>Men’s creme, light brown and red Maison </a:t>
            </a:r>
            <a:r>
              <a:rPr lang="en-US" dirty="0" err="1"/>
              <a:t>Margiela</a:t>
            </a:r>
            <a:r>
              <a:rPr lang="en-US" dirty="0"/>
              <a:t> wool-blend sweater with striped accents throughout and fringe trim</a:t>
            </a:r>
            <a:r>
              <a:rPr lang="en-US" dirty="0">
                <a:solidFill>
                  <a:srgbClr val="00B050"/>
                </a:solidFill>
              </a:rPr>
              <a:t>. Inspired by hand-knitted children’s jumpers of 1970s Paris.</a:t>
            </a:r>
          </a:p>
        </p:txBody>
      </p:sp>
      <p:sp>
        <p:nvSpPr>
          <p:cNvPr id="5" name="TextBox 4">
            <a:extLst>
              <a:ext uri="{FF2B5EF4-FFF2-40B4-BE49-F238E27FC236}">
                <a16:creationId xmlns:a16="http://schemas.microsoft.com/office/drawing/2014/main" id="{AA345694-7E4F-4F14-9F7F-AA9CE8A06F7C}"/>
              </a:ext>
            </a:extLst>
          </p:cNvPr>
          <p:cNvSpPr txBox="1"/>
          <p:nvPr/>
        </p:nvSpPr>
        <p:spPr>
          <a:xfrm>
            <a:off x="123825" y="793108"/>
            <a:ext cx="3929063" cy="2031325"/>
          </a:xfrm>
          <a:prstGeom prst="rect">
            <a:avLst/>
          </a:prstGeom>
          <a:noFill/>
        </p:spPr>
        <p:txBody>
          <a:bodyPr wrap="square" rtlCol="0">
            <a:spAutoFit/>
          </a:bodyPr>
          <a:lstStyle/>
          <a:p>
            <a:r>
              <a:rPr lang="en-US" dirty="0">
                <a:solidFill>
                  <a:srgbClr val="FF0000"/>
                </a:solidFill>
              </a:rPr>
              <a:t>Recency (especially within the past 3 years) adds value to pre-owned products. Citing the seasonal collection places the item within the context of that collection’s themes and inspirations and the overall brand history.</a:t>
            </a:r>
            <a:endParaRPr lang="en-US" dirty="0"/>
          </a:p>
        </p:txBody>
      </p:sp>
      <p:sp>
        <p:nvSpPr>
          <p:cNvPr id="6" name="TextBox 5">
            <a:extLst>
              <a:ext uri="{FF2B5EF4-FFF2-40B4-BE49-F238E27FC236}">
                <a16:creationId xmlns:a16="http://schemas.microsoft.com/office/drawing/2014/main" id="{0E05A975-90CC-4C2D-B72E-549B586E2C04}"/>
              </a:ext>
            </a:extLst>
          </p:cNvPr>
          <p:cNvSpPr txBox="1"/>
          <p:nvPr/>
        </p:nvSpPr>
        <p:spPr>
          <a:xfrm>
            <a:off x="123825" y="4033567"/>
            <a:ext cx="3929063" cy="1754326"/>
          </a:xfrm>
          <a:prstGeom prst="rect">
            <a:avLst/>
          </a:prstGeom>
          <a:noFill/>
        </p:spPr>
        <p:txBody>
          <a:bodyPr wrap="square" rtlCol="0">
            <a:spAutoFit/>
          </a:bodyPr>
          <a:lstStyle/>
          <a:p>
            <a:r>
              <a:rPr lang="en-US" dirty="0">
                <a:solidFill>
                  <a:srgbClr val="00B050"/>
                </a:solidFill>
              </a:rPr>
              <a:t>Brand signature – Every Maison </a:t>
            </a:r>
            <a:r>
              <a:rPr lang="en-US" dirty="0" err="1">
                <a:solidFill>
                  <a:srgbClr val="00B050"/>
                </a:solidFill>
              </a:rPr>
              <a:t>Margiela</a:t>
            </a:r>
            <a:r>
              <a:rPr lang="en-US" dirty="0">
                <a:solidFill>
                  <a:srgbClr val="00B050"/>
                </a:solidFill>
              </a:rPr>
              <a:t> collection has a Replica capsule collection of about 30 products that are inspired by, and strive to replicate, timeless styles across continents and eras.  </a:t>
            </a:r>
          </a:p>
        </p:txBody>
      </p:sp>
    </p:spTree>
    <p:extLst>
      <p:ext uri="{BB962C8B-B14F-4D97-AF65-F5344CB8AC3E}">
        <p14:creationId xmlns:p14="http://schemas.microsoft.com/office/powerpoint/2010/main" val="4205694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A58B88-08F6-42B3-8226-E6C05C243125}"/>
              </a:ext>
            </a:extLst>
          </p:cNvPr>
          <p:cNvPicPr>
            <a:picLocks noChangeAspect="1"/>
          </p:cNvPicPr>
          <p:nvPr/>
        </p:nvPicPr>
        <p:blipFill rotWithShape="1">
          <a:blip r:embed="rId2"/>
          <a:srcRect l="64973" t="15635" r="8152" b="38510"/>
          <a:stretch/>
        </p:blipFill>
        <p:spPr>
          <a:xfrm>
            <a:off x="8915400" y="1"/>
            <a:ext cx="3276599" cy="3143250"/>
          </a:xfrm>
          <a:prstGeom prst="rect">
            <a:avLst/>
          </a:prstGeom>
        </p:spPr>
      </p:pic>
      <p:sp>
        <p:nvSpPr>
          <p:cNvPr id="4" name="TextBox 3">
            <a:extLst>
              <a:ext uri="{FF2B5EF4-FFF2-40B4-BE49-F238E27FC236}">
                <a16:creationId xmlns:a16="http://schemas.microsoft.com/office/drawing/2014/main" id="{8FFA3B4D-94C4-4BFB-8950-7FABED75B533}"/>
              </a:ext>
            </a:extLst>
          </p:cNvPr>
          <p:cNvSpPr txBox="1"/>
          <p:nvPr/>
        </p:nvSpPr>
        <p:spPr>
          <a:xfrm>
            <a:off x="8758237" y="3143251"/>
            <a:ext cx="3400425" cy="3693319"/>
          </a:xfrm>
          <a:prstGeom prst="rect">
            <a:avLst/>
          </a:prstGeom>
          <a:solidFill>
            <a:schemeClr val="bg1"/>
          </a:solidFill>
          <a:ln>
            <a:solidFill>
              <a:schemeClr val="tx1"/>
            </a:solidFill>
          </a:ln>
        </p:spPr>
        <p:txBody>
          <a:bodyPr wrap="square" rtlCol="0">
            <a:spAutoFit/>
          </a:bodyPr>
          <a:lstStyle/>
          <a:p>
            <a:r>
              <a:rPr lang="en-US" dirty="0"/>
              <a:t>The North Face Khumbu Climbing School Hooded Jacket</a:t>
            </a:r>
          </a:p>
          <a:p>
            <a:r>
              <a:rPr lang="en-US" dirty="0">
                <a:solidFill>
                  <a:srgbClr val="FF0000"/>
                </a:solidFill>
              </a:rPr>
              <a:t>From the 2009 capsule collection</a:t>
            </a:r>
            <a:r>
              <a:rPr lang="en-US" dirty="0"/>
              <a:t> </a:t>
            </a:r>
            <a:r>
              <a:rPr lang="en-US" dirty="0">
                <a:solidFill>
                  <a:srgbClr val="00B050"/>
                </a:solidFill>
              </a:rPr>
              <a:t>in partnership with Khumbu Climbing School in </a:t>
            </a:r>
            <a:r>
              <a:rPr lang="en-US" dirty="0" err="1">
                <a:solidFill>
                  <a:srgbClr val="00B050"/>
                </a:solidFill>
              </a:rPr>
              <a:t>Phortse</a:t>
            </a:r>
            <a:r>
              <a:rPr lang="en-US" dirty="0">
                <a:solidFill>
                  <a:srgbClr val="00B050"/>
                </a:solidFill>
              </a:rPr>
              <a:t>, Nepal</a:t>
            </a:r>
            <a:r>
              <a:rPr lang="en-US" dirty="0"/>
              <a:t>. Men’s black The North Face hooded jacket with satin pattern throughout, logo appliqué at chest, dual mesh vents at underarms, dual zip pockets, felt lining, embroidered logo patches at back; one featuring </a:t>
            </a:r>
            <a:r>
              <a:rPr lang="en-US" dirty="0">
                <a:solidFill>
                  <a:srgbClr val="00B0F0"/>
                </a:solidFill>
              </a:rPr>
              <a:t>the Eternal Knot </a:t>
            </a:r>
            <a:r>
              <a:rPr lang="en-US" dirty="0"/>
              <a:t>and logo zip closure at front.</a:t>
            </a:r>
          </a:p>
        </p:txBody>
      </p:sp>
      <p:pic>
        <p:nvPicPr>
          <p:cNvPr id="8" name="Picture 7">
            <a:extLst>
              <a:ext uri="{FF2B5EF4-FFF2-40B4-BE49-F238E27FC236}">
                <a16:creationId xmlns:a16="http://schemas.microsoft.com/office/drawing/2014/main" id="{C6252709-62FC-429F-B27D-C1877B5D344B}"/>
              </a:ext>
            </a:extLst>
          </p:cNvPr>
          <p:cNvPicPr>
            <a:picLocks noChangeAspect="1"/>
          </p:cNvPicPr>
          <p:nvPr/>
        </p:nvPicPr>
        <p:blipFill rotWithShape="1">
          <a:blip r:embed="rId2"/>
          <a:srcRect l="25950" t="15634" r="46160" b="13870"/>
          <a:stretch/>
        </p:blipFill>
        <p:spPr>
          <a:xfrm>
            <a:off x="5114923" y="61437"/>
            <a:ext cx="3400425" cy="4832211"/>
          </a:xfrm>
          <a:prstGeom prst="rect">
            <a:avLst/>
          </a:prstGeom>
        </p:spPr>
      </p:pic>
      <p:sp>
        <p:nvSpPr>
          <p:cNvPr id="9" name="TextBox 8">
            <a:extLst>
              <a:ext uri="{FF2B5EF4-FFF2-40B4-BE49-F238E27FC236}">
                <a16:creationId xmlns:a16="http://schemas.microsoft.com/office/drawing/2014/main" id="{AB3ADB36-24ED-428D-912E-45E181035D85}"/>
              </a:ext>
            </a:extLst>
          </p:cNvPr>
          <p:cNvSpPr txBox="1"/>
          <p:nvPr/>
        </p:nvSpPr>
        <p:spPr>
          <a:xfrm>
            <a:off x="33338" y="4893648"/>
            <a:ext cx="8724899" cy="2123658"/>
          </a:xfrm>
          <a:prstGeom prst="rect">
            <a:avLst/>
          </a:prstGeom>
          <a:noFill/>
        </p:spPr>
        <p:txBody>
          <a:bodyPr wrap="square" rtlCol="0">
            <a:spAutoFit/>
          </a:bodyPr>
          <a:lstStyle/>
          <a:p>
            <a:r>
              <a:rPr lang="en-US" dirty="0">
                <a:solidFill>
                  <a:srgbClr val="00B0F0"/>
                </a:solidFill>
              </a:rPr>
              <a:t>Culture – Dating back to the Indus Valley Civilization of modern-day India and Pakistan (2500 BCE), the Eternal Knot, or </a:t>
            </a:r>
            <a:r>
              <a:rPr lang="en-US" dirty="0" err="1">
                <a:solidFill>
                  <a:srgbClr val="00B0F0"/>
                </a:solidFill>
              </a:rPr>
              <a:t>Dpal</a:t>
            </a:r>
            <a:r>
              <a:rPr lang="en-US" dirty="0">
                <a:solidFill>
                  <a:srgbClr val="00B0F0"/>
                </a:solidFill>
              </a:rPr>
              <a:t> </a:t>
            </a:r>
            <a:r>
              <a:rPr lang="en-US" dirty="0" err="1">
                <a:solidFill>
                  <a:srgbClr val="00B0F0"/>
                </a:solidFill>
              </a:rPr>
              <a:t>Be’u</a:t>
            </a:r>
            <a:r>
              <a:rPr lang="en-US" dirty="0">
                <a:solidFill>
                  <a:srgbClr val="00B0F0"/>
                </a:solidFill>
              </a:rPr>
              <a:t> (</a:t>
            </a:r>
            <a:r>
              <a:rPr lang="bo-CN" sz="2400" dirty="0">
                <a:solidFill>
                  <a:srgbClr val="00B0F0"/>
                </a:solidFill>
              </a:rPr>
              <a:t>དཔལ་བེའུ།</a:t>
            </a:r>
            <a:r>
              <a:rPr lang="en-US" dirty="0">
                <a:solidFill>
                  <a:srgbClr val="00B0F0"/>
                </a:solidFill>
              </a:rPr>
              <a:t>) in Tibetan, is one of the Eight Auspicious Symbols, or </a:t>
            </a:r>
            <a:r>
              <a:rPr lang="en-US" dirty="0" err="1">
                <a:solidFill>
                  <a:srgbClr val="00B0F0"/>
                </a:solidFill>
              </a:rPr>
              <a:t>Ashtamangala</a:t>
            </a:r>
            <a:r>
              <a:rPr lang="en-US" dirty="0">
                <a:solidFill>
                  <a:srgbClr val="00B0F0"/>
                </a:solidFill>
              </a:rPr>
              <a:t>, of Buddhism. It symbolizes Khor Ba (</a:t>
            </a:r>
            <a:r>
              <a:rPr lang="bo-CN" sz="2400" dirty="0">
                <a:solidFill>
                  <a:srgbClr val="00B0F0"/>
                </a:solidFill>
              </a:rPr>
              <a:t>འཁོར་བ་</a:t>
            </a:r>
            <a:r>
              <a:rPr lang="bo-CN" sz="2400" dirty="0"/>
              <a:t> </a:t>
            </a:r>
            <a:r>
              <a:rPr lang="en-US" dirty="0">
                <a:solidFill>
                  <a:srgbClr val="00B0F0"/>
                </a:solidFill>
              </a:rPr>
              <a:t>), the eternal cycle of birth, death, and reincarnation, and the union of emptiness, or </a:t>
            </a:r>
            <a:r>
              <a:rPr lang="en-US" dirty="0" err="1">
                <a:solidFill>
                  <a:srgbClr val="00B0F0"/>
                </a:solidFill>
              </a:rPr>
              <a:t>tongpa</a:t>
            </a:r>
            <a:r>
              <a:rPr lang="en-US" dirty="0">
                <a:solidFill>
                  <a:srgbClr val="00B0F0"/>
                </a:solidFill>
              </a:rPr>
              <a:t> </a:t>
            </a:r>
            <a:r>
              <a:rPr lang="en-US" dirty="0" err="1">
                <a:solidFill>
                  <a:srgbClr val="00B0F0"/>
                </a:solidFill>
              </a:rPr>
              <a:t>nyi</a:t>
            </a:r>
            <a:r>
              <a:rPr lang="en-US" dirty="0">
                <a:solidFill>
                  <a:srgbClr val="00B0F0"/>
                </a:solidFill>
              </a:rPr>
              <a:t> (</a:t>
            </a:r>
            <a:r>
              <a:rPr lang="bo-CN" sz="2400" dirty="0">
                <a:solidFill>
                  <a:srgbClr val="00B0F0"/>
                </a:solidFill>
              </a:rPr>
              <a:t>སྟོང་པ་ཉིད་</a:t>
            </a:r>
            <a:r>
              <a:rPr lang="bo-CN" dirty="0">
                <a:solidFill>
                  <a:srgbClr val="00B0F0"/>
                </a:solidFill>
              </a:rPr>
              <a:t> </a:t>
            </a:r>
            <a:r>
              <a:rPr lang="en-US" dirty="0">
                <a:solidFill>
                  <a:srgbClr val="00B0F0"/>
                </a:solidFill>
              </a:rPr>
              <a:t>), and dependent origination, or ten-</a:t>
            </a:r>
            <a:r>
              <a:rPr lang="en-US" dirty="0" err="1">
                <a:solidFill>
                  <a:srgbClr val="00B0F0"/>
                </a:solidFill>
              </a:rPr>
              <a:t>ching</a:t>
            </a:r>
            <a:r>
              <a:rPr lang="en-US" dirty="0">
                <a:solidFill>
                  <a:srgbClr val="00B0F0"/>
                </a:solidFill>
              </a:rPr>
              <a:t> </a:t>
            </a:r>
            <a:r>
              <a:rPr lang="en-US" dirty="0" err="1">
                <a:solidFill>
                  <a:srgbClr val="00B0F0"/>
                </a:solidFill>
              </a:rPr>
              <a:t>drelwar</a:t>
            </a:r>
            <a:r>
              <a:rPr lang="en-US" dirty="0">
                <a:solidFill>
                  <a:srgbClr val="00B0F0"/>
                </a:solidFill>
              </a:rPr>
              <a:t> </a:t>
            </a:r>
            <a:r>
              <a:rPr lang="en-US" dirty="0" err="1">
                <a:solidFill>
                  <a:srgbClr val="00B0F0"/>
                </a:solidFill>
              </a:rPr>
              <a:t>jungwa</a:t>
            </a:r>
            <a:r>
              <a:rPr lang="en-US" i="1" dirty="0">
                <a:solidFill>
                  <a:srgbClr val="00B0F0"/>
                </a:solidFill>
              </a:rPr>
              <a:t>  (</a:t>
            </a:r>
            <a:r>
              <a:rPr lang="bo-CN" sz="2400" dirty="0">
                <a:solidFill>
                  <a:srgbClr val="00B0F0"/>
                </a:solidFill>
              </a:rPr>
              <a:t>རྟེན་ཅིང་འབྲེལ་བར་འབྱུང་བ་ </a:t>
            </a:r>
            <a:r>
              <a:rPr lang="en-US" dirty="0">
                <a:solidFill>
                  <a:srgbClr val="00B0F0"/>
                </a:solidFill>
              </a:rPr>
              <a:t>), underlying our existence. </a:t>
            </a:r>
          </a:p>
        </p:txBody>
      </p:sp>
      <p:sp>
        <p:nvSpPr>
          <p:cNvPr id="10" name="TextBox 9">
            <a:extLst>
              <a:ext uri="{FF2B5EF4-FFF2-40B4-BE49-F238E27FC236}">
                <a16:creationId xmlns:a16="http://schemas.microsoft.com/office/drawing/2014/main" id="{BD7DFD6E-9575-4B01-A7E6-151B8A3009F5}"/>
              </a:ext>
            </a:extLst>
          </p:cNvPr>
          <p:cNvSpPr txBox="1"/>
          <p:nvPr/>
        </p:nvSpPr>
        <p:spPr>
          <a:xfrm>
            <a:off x="-35718" y="646331"/>
            <a:ext cx="4872034" cy="4247317"/>
          </a:xfrm>
          <a:prstGeom prst="rect">
            <a:avLst/>
          </a:prstGeom>
          <a:noFill/>
        </p:spPr>
        <p:txBody>
          <a:bodyPr wrap="square" rtlCol="0">
            <a:spAutoFit/>
          </a:bodyPr>
          <a:lstStyle/>
          <a:p>
            <a:r>
              <a:rPr lang="en-US" dirty="0">
                <a:solidFill>
                  <a:srgbClr val="00B050"/>
                </a:solidFill>
              </a:rPr>
              <a:t>Collaboration – Khumbu Climbing School, or the Khumbu Climbing Center, teaches technical mountain climbing skills to the residents of </a:t>
            </a:r>
            <a:r>
              <a:rPr lang="en-US" dirty="0" err="1">
                <a:solidFill>
                  <a:srgbClr val="00B050"/>
                </a:solidFill>
              </a:rPr>
              <a:t>Phortse</a:t>
            </a:r>
            <a:r>
              <a:rPr lang="en-US" dirty="0">
                <a:solidFill>
                  <a:srgbClr val="00B050"/>
                </a:solidFill>
              </a:rPr>
              <a:t>, Nepal, a Sherpa town of 300 located 13,000 feet above sea level in the Himalayas, near Mount Everest and </a:t>
            </a:r>
            <a:r>
              <a:rPr lang="en-US" dirty="0" err="1">
                <a:solidFill>
                  <a:srgbClr val="00B050"/>
                </a:solidFill>
              </a:rPr>
              <a:t>Ama</a:t>
            </a:r>
            <a:r>
              <a:rPr lang="en-US" dirty="0">
                <a:solidFill>
                  <a:srgbClr val="00B050"/>
                </a:solidFill>
              </a:rPr>
              <a:t> </a:t>
            </a:r>
            <a:r>
              <a:rPr lang="en-US" dirty="0" err="1">
                <a:solidFill>
                  <a:srgbClr val="00B050"/>
                </a:solidFill>
              </a:rPr>
              <a:t>Dablam</a:t>
            </a:r>
            <a:r>
              <a:rPr lang="en-US" dirty="0">
                <a:solidFill>
                  <a:srgbClr val="00B050"/>
                </a:solidFill>
              </a:rPr>
              <a:t>. Since there are no roads leading in and out of </a:t>
            </a:r>
            <a:r>
              <a:rPr lang="en-US" dirty="0" err="1">
                <a:solidFill>
                  <a:srgbClr val="00B050"/>
                </a:solidFill>
              </a:rPr>
              <a:t>Phortse</a:t>
            </a:r>
            <a:r>
              <a:rPr lang="en-US" dirty="0">
                <a:solidFill>
                  <a:srgbClr val="00B050"/>
                </a:solidFill>
              </a:rPr>
              <a:t>, climbing skills are necessary, and incorrect technique has caused many deaths. Khumbu Climbing School helps </a:t>
            </a:r>
            <a:r>
              <a:rPr lang="en-US" dirty="0" err="1">
                <a:solidFill>
                  <a:srgbClr val="00B050"/>
                </a:solidFill>
              </a:rPr>
              <a:t>Phortse</a:t>
            </a:r>
            <a:r>
              <a:rPr lang="en-US" dirty="0">
                <a:solidFill>
                  <a:srgbClr val="00B050"/>
                </a:solidFill>
              </a:rPr>
              <a:t> residents to be safe and to work as porters for the people who come from across the world to climb Mount Everest. Proceeds from the North Face collection went to the school, which is fitting as the brand uses the term “Sherpa” to describe its thicker fleece products.</a:t>
            </a:r>
          </a:p>
        </p:txBody>
      </p:sp>
      <p:sp>
        <p:nvSpPr>
          <p:cNvPr id="11" name="TextBox 10">
            <a:extLst>
              <a:ext uri="{FF2B5EF4-FFF2-40B4-BE49-F238E27FC236}">
                <a16:creationId xmlns:a16="http://schemas.microsoft.com/office/drawing/2014/main" id="{24B6ABAE-595F-4969-8CA9-22E30BFD23B1}"/>
              </a:ext>
            </a:extLst>
          </p:cNvPr>
          <p:cNvSpPr txBox="1"/>
          <p:nvPr/>
        </p:nvSpPr>
        <p:spPr>
          <a:xfrm>
            <a:off x="-35718" y="0"/>
            <a:ext cx="6793706" cy="646331"/>
          </a:xfrm>
          <a:prstGeom prst="rect">
            <a:avLst/>
          </a:prstGeom>
          <a:noFill/>
        </p:spPr>
        <p:txBody>
          <a:bodyPr wrap="square" rtlCol="0">
            <a:spAutoFit/>
          </a:bodyPr>
          <a:lstStyle/>
          <a:p>
            <a:r>
              <a:rPr lang="en-US" dirty="0">
                <a:solidFill>
                  <a:srgbClr val="FF0000"/>
                </a:solidFill>
              </a:rPr>
              <a:t>Citing the collection year places the item within the overall brand history.</a:t>
            </a:r>
            <a:endParaRPr lang="en-US" dirty="0"/>
          </a:p>
        </p:txBody>
      </p:sp>
    </p:spTree>
    <p:extLst>
      <p:ext uri="{BB962C8B-B14F-4D97-AF65-F5344CB8AC3E}">
        <p14:creationId xmlns:p14="http://schemas.microsoft.com/office/powerpoint/2010/main" val="26581683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5F30C8-35CF-444C-9073-01A02FF337F5}"/>
              </a:ext>
            </a:extLst>
          </p:cNvPr>
          <p:cNvPicPr>
            <a:picLocks noChangeAspect="1"/>
          </p:cNvPicPr>
          <p:nvPr/>
        </p:nvPicPr>
        <p:blipFill rotWithShape="1">
          <a:blip r:embed="rId2"/>
          <a:srcRect l="5977" t="15056" r="5435" b="7612"/>
          <a:stretch/>
        </p:blipFill>
        <p:spPr>
          <a:xfrm>
            <a:off x="695739" y="0"/>
            <a:ext cx="10800521" cy="5300869"/>
          </a:xfrm>
          <a:prstGeom prst="rect">
            <a:avLst/>
          </a:prstGeom>
        </p:spPr>
      </p:pic>
      <p:sp>
        <p:nvSpPr>
          <p:cNvPr id="4" name="TextBox 3">
            <a:extLst>
              <a:ext uri="{FF2B5EF4-FFF2-40B4-BE49-F238E27FC236}">
                <a16:creationId xmlns:a16="http://schemas.microsoft.com/office/drawing/2014/main" id="{773EC4E9-5804-48C9-A581-288B8FE21924}"/>
              </a:ext>
            </a:extLst>
          </p:cNvPr>
          <p:cNvSpPr txBox="1"/>
          <p:nvPr/>
        </p:nvSpPr>
        <p:spPr>
          <a:xfrm>
            <a:off x="214311" y="5686425"/>
            <a:ext cx="11772901" cy="923330"/>
          </a:xfrm>
          <a:prstGeom prst="rect">
            <a:avLst/>
          </a:prstGeom>
          <a:solidFill>
            <a:schemeClr val="bg1"/>
          </a:solidFill>
          <a:ln>
            <a:solidFill>
              <a:schemeClr val="tx1"/>
            </a:solidFill>
          </a:ln>
        </p:spPr>
        <p:txBody>
          <a:bodyPr wrap="square" rtlCol="0">
            <a:spAutoFit/>
          </a:bodyPr>
          <a:lstStyle/>
          <a:p>
            <a:r>
              <a:rPr lang="en-US" dirty="0"/>
              <a:t>Sandro New Order: Power Corruption and Lies T-Shirt</a:t>
            </a:r>
          </a:p>
          <a:p>
            <a:r>
              <a:rPr lang="en-US" dirty="0"/>
              <a:t>Men’s black and multicolor Sandro Power Corruption and Lies T-shirt with graphic featuring the cover art of British synth-pop band New Order’s 1983 album at front. </a:t>
            </a:r>
          </a:p>
        </p:txBody>
      </p:sp>
    </p:spTree>
    <p:extLst>
      <p:ext uri="{BB962C8B-B14F-4D97-AF65-F5344CB8AC3E}">
        <p14:creationId xmlns:p14="http://schemas.microsoft.com/office/powerpoint/2010/main" val="5434876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28B25-ED4F-4BE3-B762-12ED56CF12F8}"/>
              </a:ext>
            </a:extLst>
          </p:cNvPr>
          <p:cNvSpPr>
            <a:spLocks noGrp="1"/>
          </p:cNvSpPr>
          <p:nvPr>
            <p:ph type="ctrTitle"/>
          </p:nvPr>
        </p:nvSpPr>
        <p:spPr/>
        <p:txBody>
          <a:bodyPr/>
          <a:lstStyle/>
          <a:p>
            <a:r>
              <a:rPr lang="en-US" dirty="0"/>
              <a:t>Books</a:t>
            </a:r>
          </a:p>
        </p:txBody>
      </p:sp>
      <p:sp>
        <p:nvSpPr>
          <p:cNvPr id="3" name="Subtitle 2">
            <a:extLst>
              <a:ext uri="{FF2B5EF4-FFF2-40B4-BE49-F238E27FC236}">
                <a16:creationId xmlns:a16="http://schemas.microsoft.com/office/drawing/2014/main" id="{FDD3F4DB-395D-4022-B6F4-054AEC404F9E}"/>
              </a:ext>
            </a:extLst>
          </p:cNvPr>
          <p:cNvSpPr>
            <a:spLocks noGrp="1"/>
          </p:cNvSpPr>
          <p:nvPr>
            <p:ph type="subTitle" idx="1"/>
          </p:nvPr>
        </p:nvSpPr>
        <p:spPr>
          <a:xfrm>
            <a:off x="1139588" y="3642981"/>
            <a:ext cx="9912824" cy="2703228"/>
          </a:xfrm>
        </p:spPr>
        <p:txBody>
          <a:bodyPr>
            <a:normAutofit/>
          </a:bodyPr>
          <a:lstStyle/>
          <a:p>
            <a:r>
              <a:rPr lang="en-US" dirty="0"/>
              <a:t>The </a:t>
            </a:r>
            <a:r>
              <a:rPr lang="en-US" dirty="0" err="1"/>
              <a:t>RealReal’s</a:t>
            </a:r>
            <a:r>
              <a:rPr lang="en-US" dirty="0"/>
              <a:t> curated selection of books mirrors their fashion and art product. I took care to summarize each book that came to my desk with respect for the terminology of its subject matter and the backgrounds of its principal actors, and to identify the features that would entice a reader most. Without time to read the books cover to cover, this required research and intuition.</a:t>
            </a:r>
          </a:p>
        </p:txBody>
      </p:sp>
    </p:spTree>
    <p:extLst>
      <p:ext uri="{BB962C8B-B14F-4D97-AF65-F5344CB8AC3E}">
        <p14:creationId xmlns:p14="http://schemas.microsoft.com/office/powerpoint/2010/main" val="35881158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AF3EFA-3446-4D86-874D-0BA5BBE16F9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488907" y="0"/>
            <a:ext cx="3703094" cy="4080681"/>
          </a:xfrm>
          <a:prstGeom prst="rect">
            <a:avLst/>
          </a:prstGeom>
        </p:spPr>
      </p:pic>
      <p:pic>
        <p:nvPicPr>
          <p:cNvPr id="5" name="Picture 4">
            <a:extLst>
              <a:ext uri="{FF2B5EF4-FFF2-40B4-BE49-F238E27FC236}">
                <a16:creationId xmlns:a16="http://schemas.microsoft.com/office/drawing/2014/main" id="{A08DE0BA-C811-48B4-AA88-68EC8491065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477809" y="15922"/>
            <a:ext cx="3792734" cy="4572000"/>
          </a:xfrm>
          <a:prstGeom prst="rect">
            <a:avLst/>
          </a:prstGeom>
        </p:spPr>
      </p:pic>
      <p:pic>
        <p:nvPicPr>
          <p:cNvPr id="6" name="Picture 5">
            <a:extLst>
              <a:ext uri="{FF2B5EF4-FFF2-40B4-BE49-F238E27FC236}">
                <a16:creationId xmlns:a16="http://schemas.microsoft.com/office/drawing/2014/main" id="{8EB3CC28-FFD7-48FE-898E-098BBFD9915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928379" y="0"/>
            <a:ext cx="1549430" cy="4446896"/>
          </a:xfrm>
          <a:prstGeom prst="rect">
            <a:avLst/>
          </a:prstGeom>
        </p:spPr>
      </p:pic>
      <p:sp>
        <p:nvSpPr>
          <p:cNvPr id="7" name="TextBox 6">
            <a:extLst>
              <a:ext uri="{FF2B5EF4-FFF2-40B4-BE49-F238E27FC236}">
                <a16:creationId xmlns:a16="http://schemas.microsoft.com/office/drawing/2014/main" id="{F9B81DFF-D7CA-46AE-AEC7-206FC1064C92}"/>
              </a:ext>
            </a:extLst>
          </p:cNvPr>
          <p:cNvSpPr txBox="1"/>
          <p:nvPr/>
        </p:nvSpPr>
        <p:spPr>
          <a:xfrm>
            <a:off x="10720122" y="15922"/>
            <a:ext cx="1471878" cy="369332"/>
          </a:xfrm>
          <a:prstGeom prst="rect">
            <a:avLst/>
          </a:prstGeom>
          <a:noFill/>
        </p:spPr>
        <p:txBody>
          <a:bodyPr wrap="none" rtlCol="0">
            <a:spAutoFit/>
          </a:bodyPr>
          <a:lstStyle/>
          <a:p>
            <a:r>
              <a:rPr lang="en-US" dirty="0"/>
              <a:t>BOOOK22929</a:t>
            </a:r>
          </a:p>
        </p:txBody>
      </p:sp>
      <p:sp>
        <p:nvSpPr>
          <p:cNvPr id="8" name="TextBox 7">
            <a:extLst>
              <a:ext uri="{FF2B5EF4-FFF2-40B4-BE49-F238E27FC236}">
                <a16:creationId xmlns:a16="http://schemas.microsoft.com/office/drawing/2014/main" id="{6038E13B-26CE-4C08-BBEC-141A08BC3513}"/>
              </a:ext>
            </a:extLst>
          </p:cNvPr>
          <p:cNvSpPr txBox="1"/>
          <p:nvPr/>
        </p:nvSpPr>
        <p:spPr>
          <a:xfrm>
            <a:off x="7988490" y="4272677"/>
            <a:ext cx="4203510" cy="2585323"/>
          </a:xfrm>
          <a:prstGeom prst="rect">
            <a:avLst/>
          </a:prstGeom>
          <a:solidFill>
            <a:schemeClr val="bg1"/>
          </a:solidFill>
          <a:ln>
            <a:solidFill>
              <a:schemeClr val="tx1"/>
            </a:solidFill>
          </a:ln>
        </p:spPr>
        <p:txBody>
          <a:bodyPr wrap="square" rtlCol="0">
            <a:spAutoFit/>
          </a:bodyPr>
          <a:lstStyle/>
          <a:p>
            <a:r>
              <a:rPr lang="en-US" i="1" dirty="0"/>
              <a:t>The Art of Being You</a:t>
            </a:r>
            <a:r>
              <a:rPr lang="en-US" dirty="0"/>
              <a:t>, Abbeville Press</a:t>
            </a:r>
          </a:p>
          <a:p>
            <a:r>
              <a:rPr lang="en-US" dirty="0">
                <a:solidFill>
                  <a:srgbClr val="FF0000"/>
                </a:solidFill>
              </a:rPr>
              <a:t>First Edition. </a:t>
            </a:r>
            <a:r>
              <a:rPr lang="en-US" dirty="0"/>
              <a:t>Hardcover book, titled </a:t>
            </a:r>
            <a:r>
              <a:rPr lang="en-US" i="1" dirty="0"/>
              <a:t>The Art of Being You</a:t>
            </a:r>
            <a:r>
              <a:rPr lang="en-US" dirty="0"/>
              <a:t>, published by Abbeville Press in 1997, written by Gianni Versace and </a:t>
            </a:r>
            <a:r>
              <a:rPr lang="en-US" dirty="0">
                <a:solidFill>
                  <a:srgbClr val="00B050"/>
                </a:solidFill>
              </a:rPr>
              <a:t>photographed by Bruce Weber and Richard Avedon</a:t>
            </a:r>
            <a:r>
              <a:rPr lang="en-US" dirty="0"/>
              <a:t>, a 256-page </a:t>
            </a:r>
            <a:r>
              <a:rPr lang="en-US" dirty="0">
                <a:solidFill>
                  <a:srgbClr val="00B0F0"/>
                </a:solidFill>
              </a:rPr>
              <a:t>mood board </a:t>
            </a:r>
            <a:r>
              <a:rPr lang="en-US" dirty="0"/>
              <a:t>of Italian fashion designer </a:t>
            </a:r>
            <a:r>
              <a:rPr lang="en-US" dirty="0">
                <a:solidFill>
                  <a:srgbClr val="0070C0"/>
                </a:solidFill>
              </a:rPr>
              <a:t>Giovanni “Gianni” Versace’s </a:t>
            </a:r>
            <a:r>
              <a:rPr lang="en-US" dirty="0"/>
              <a:t>eclectic personal art collection and other inspirations. </a:t>
            </a:r>
          </a:p>
        </p:txBody>
      </p:sp>
      <p:sp>
        <p:nvSpPr>
          <p:cNvPr id="3" name="TextBox 2">
            <a:extLst>
              <a:ext uri="{FF2B5EF4-FFF2-40B4-BE49-F238E27FC236}">
                <a16:creationId xmlns:a16="http://schemas.microsoft.com/office/drawing/2014/main" id="{75AA97B5-729C-4491-BEA4-9F75ADAB5A00}"/>
              </a:ext>
            </a:extLst>
          </p:cNvPr>
          <p:cNvSpPr txBox="1"/>
          <p:nvPr/>
        </p:nvSpPr>
        <p:spPr>
          <a:xfrm>
            <a:off x="0" y="15922"/>
            <a:ext cx="3248167" cy="646331"/>
          </a:xfrm>
          <a:prstGeom prst="rect">
            <a:avLst/>
          </a:prstGeom>
          <a:noFill/>
        </p:spPr>
        <p:txBody>
          <a:bodyPr wrap="square" rtlCol="0">
            <a:spAutoFit/>
          </a:bodyPr>
          <a:lstStyle/>
          <a:p>
            <a:r>
              <a:rPr lang="en-US" dirty="0">
                <a:solidFill>
                  <a:srgbClr val="FF0000"/>
                </a:solidFill>
              </a:rPr>
              <a:t>First Edition – age and scarcity increase the item’s value. </a:t>
            </a:r>
          </a:p>
        </p:txBody>
      </p:sp>
      <p:sp>
        <p:nvSpPr>
          <p:cNvPr id="4" name="TextBox 3">
            <a:extLst>
              <a:ext uri="{FF2B5EF4-FFF2-40B4-BE49-F238E27FC236}">
                <a16:creationId xmlns:a16="http://schemas.microsoft.com/office/drawing/2014/main" id="{ED837A6F-5C3F-4CEC-942D-937569ACA574}"/>
              </a:ext>
            </a:extLst>
          </p:cNvPr>
          <p:cNvSpPr txBox="1"/>
          <p:nvPr/>
        </p:nvSpPr>
        <p:spPr>
          <a:xfrm>
            <a:off x="0" y="631948"/>
            <a:ext cx="3460203" cy="3139321"/>
          </a:xfrm>
          <a:prstGeom prst="rect">
            <a:avLst/>
          </a:prstGeom>
          <a:noFill/>
        </p:spPr>
        <p:txBody>
          <a:bodyPr wrap="square" rtlCol="0">
            <a:spAutoFit/>
          </a:bodyPr>
          <a:lstStyle/>
          <a:p>
            <a:r>
              <a:rPr lang="en-US" dirty="0">
                <a:solidFill>
                  <a:srgbClr val="00B050"/>
                </a:solidFill>
              </a:rPr>
              <a:t>Although I typically cite one author and one photographer, I included two of the three photographers because Bruce Weber and Richard Avedon are both famous among fashion industry aficionados, with work spanning eight decades for brands like Christian Dior, Ralph Lauren, and Calvin Klein and magazines like </a:t>
            </a:r>
            <a:r>
              <a:rPr lang="en-US" i="1" dirty="0">
                <a:solidFill>
                  <a:srgbClr val="00B050"/>
                </a:solidFill>
              </a:rPr>
              <a:t>Vogue</a:t>
            </a:r>
            <a:r>
              <a:rPr lang="en-US" dirty="0">
                <a:solidFill>
                  <a:srgbClr val="00B050"/>
                </a:solidFill>
              </a:rPr>
              <a:t>, </a:t>
            </a:r>
            <a:r>
              <a:rPr lang="en-US" i="1" dirty="0">
                <a:solidFill>
                  <a:srgbClr val="00B050"/>
                </a:solidFill>
              </a:rPr>
              <a:t>Harper’s Bazaar</a:t>
            </a:r>
            <a:r>
              <a:rPr lang="en-US" dirty="0">
                <a:solidFill>
                  <a:srgbClr val="00B050"/>
                </a:solidFill>
              </a:rPr>
              <a:t>, </a:t>
            </a:r>
            <a:r>
              <a:rPr lang="en-US" i="1" dirty="0">
                <a:solidFill>
                  <a:srgbClr val="00B050"/>
                </a:solidFill>
              </a:rPr>
              <a:t>Elle</a:t>
            </a:r>
            <a:r>
              <a:rPr lang="en-US" dirty="0">
                <a:solidFill>
                  <a:srgbClr val="00B050"/>
                </a:solidFill>
              </a:rPr>
              <a:t>, </a:t>
            </a:r>
            <a:r>
              <a:rPr lang="en-US" i="1" dirty="0">
                <a:solidFill>
                  <a:srgbClr val="00B050"/>
                </a:solidFill>
              </a:rPr>
              <a:t>GQ</a:t>
            </a:r>
            <a:r>
              <a:rPr lang="en-US" dirty="0">
                <a:solidFill>
                  <a:srgbClr val="00B050"/>
                </a:solidFill>
              </a:rPr>
              <a:t>, and </a:t>
            </a:r>
            <a:r>
              <a:rPr lang="en-US" i="1" dirty="0">
                <a:solidFill>
                  <a:srgbClr val="00B050"/>
                </a:solidFill>
              </a:rPr>
              <a:t>Vanity Fair</a:t>
            </a:r>
            <a:r>
              <a:rPr lang="en-US" dirty="0">
                <a:solidFill>
                  <a:srgbClr val="00B050"/>
                </a:solidFill>
              </a:rPr>
              <a:t>.</a:t>
            </a:r>
          </a:p>
        </p:txBody>
      </p:sp>
      <p:sp>
        <p:nvSpPr>
          <p:cNvPr id="9" name="TextBox 8">
            <a:extLst>
              <a:ext uri="{FF2B5EF4-FFF2-40B4-BE49-F238E27FC236}">
                <a16:creationId xmlns:a16="http://schemas.microsoft.com/office/drawing/2014/main" id="{5129959D-193E-4138-A4A3-E215550CEE62}"/>
              </a:ext>
            </a:extLst>
          </p:cNvPr>
          <p:cNvSpPr txBox="1"/>
          <p:nvPr/>
        </p:nvSpPr>
        <p:spPr>
          <a:xfrm>
            <a:off x="14320" y="4810753"/>
            <a:ext cx="7697337" cy="2031325"/>
          </a:xfrm>
          <a:prstGeom prst="rect">
            <a:avLst/>
          </a:prstGeom>
          <a:noFill/>
        </p:spPr>
        <p:txBody>
          <a:bodyPr wrap="square" rtlCol="0">
            <a:spAutoFit/>
          </a:bodyPr>
          <a:lstStyle/>
          <a:p>
            <a:r>
              <a:rPr lang="en-US" dirty="0">
                <a:solidFill>
                  <a:srgbClr val="00B0F0"/>
                </a:solidFill>
              </a:rPr>
              <a:t>I used the term “mood board”, a staple practice of the fashion industry, as a metaphor for the book’s content, a series of photographs of objects, people and scenes, conceptually unrelated but linked by visual and emotional similarities, that served the mood board function of providing inspiration for Versace over the course of his lifetime. The photographs could conceivably be constructed into a 64 x 64 page mood board instead of a book with the same vibrant resonance and very little loss of meaning (i.e. there was not much text). </a:t>
            </a:r>
          </a:p>
        </p:txBody>
      </p:sp>
      <p:sp>
        <p:nvSpPr>
          <p:cNvPr id="10" name="TextBox 9">
            <a:extLst>
              <a:ext uri="{FF2B5EF4-FFF2-40B4-BE49-F238E27FC236}">
                <a16:creationId xmlns:a16="http://schemas.microsoft.com/office/drawing/2014/main" id="{F3A20D1D-5A83-43D7-B4FD-581DC8FED1AF}"/>
              </a:ext>
            </a:extLst>
          </p:cNvPr>
          <p:cNvSpPr txBox="1"/>
          <p:nvPr/>
        </p:nvSpPr>
        <p:spPr>
          <a:xfrm>
            <a:off x="0" y="3706747"/>
            <a:ext cx="3248167" cy="1200329"/>
          </a:xfrm>
          <a:prstGeom prst="rect">
            <a:avLst/>
          </a:prstGeom>
          <a:noFill/>
        </p:spPr>
        <p:txBody>
          <a:bodyPr wrap="square" rtlCol="0">
            <a:spAutoFit/>
          </a:bodyPr>
          <a:lstStyle/>
          <a:p>
            <a:r>
              <a:rPr lang="en-US" dirty="0">
                <a:solidFill>
                  <a:srgbClr val="0070C0"/>
                </a:solidFill>
              </a:rPr>
              <a:t>Juxtaposing Versace’s nickname with his given name creates a feeling of endearment for the legendary figure</a:t>
            </a:r>
            <a:r>
              <a:rPr lang="en-US" dirty="0"/>
              <a:t>.</a:t>
            </a:r>
          </a:p>
        </p:txBody>
      </p:sp>
    </p:spTree>
    <p:extLst>
      <p:ext uri="{BB962C8B-B14F-4D97-AF65-F5344CB8AC3E}">
        <p14:creationId xmlns:p14="http://schemas.microsoft.com/office/powerpoint/2010/main" val="28630544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8C055B4-A115-4839-B8F2-9B5E5D0AE857}"/>
              </a:ext>
            </a:extLst>
          </p:cNvPr>
          <p:cNvSpPr txBox="1"/>
          <p:nvPr/>
        </p:nvSpPr>
        <p:spPr>
          <a:xfrm>
            <a:off x="327546" y="5500048"/>
            <a:ext cx="11764370" cy="1200329"/>
          </a:xfrm>
          <a:prstGeom prst="rect">
            <a:avLst/>
          </a:prstGeom>
          <a:solidFill>
            <a:schemeClr val="bg1"/>
          </a:solidFill>
          <a:ln>
            <a:solidFill>
              <a:schemeClr val="tx1"/>
            </a:solidFill>
          </a:ln>
        </p:spPr>
        <p:txBody>
          <a:bodyPr wrap="square" rtlCol="0">
            <a:spAutoFit/>
          </a:bodyPr>
          <a:lstStyle/>
          <a:p>
            <a:r>
              <a:rPr lang="en-US" i="1" dirty="0"/>
              <a:t>The Art of Haute Couture</a:t>
            </a:r>
            <a:r>
              <a:rPr lang="en-US" dirty="0"/>
              <a:t>, Abbeville Press</a:t>
            </a:r>
          </a:p>
          <a:p>
            <a:r>
              <a:rPr lang="en-US" dirty="0"/>
              <a:t>Hardcover book, titled </a:t>
            </a:r>
            <a:r>
              <a:rPr lang="en-US" i="1" dirty="0"/>
              <a:t>The Art of Haute Couture</a:t>
            </a:r>
            <a:r>
              <a:rPr lang="en-US" dirty="0"/>
              <a:t>, published by Abbeville Press in 1995, written by Laura Jacobs and photographed by Victor </a:t>
            </a:r>
            <a:r>
              <a:rPr lang="en-US" dirty="0" err="1"/>
              <a:t>Skrebneski</a:t>
            </a:r>
            <a:r>
              <a:rPr lang="en-US" dirty="0"/>
              <a:t>, detailing the fabrics, ornaments and techniques that elevate clothing to the level of fantasy through the work of twentieth-century couturiers like </a:t>
            </a:r>
            <a:r>
              <a:rPr lang="en-US" dirty="0">
                <a:solidFill>
                  <a:srgbClr val="FF0000"/>
                </a:solidFill>
              </a:rPr>
              <a:t>Christian Dior, Yves Saint Laurent and Elsa Schiaparelli</a:t>
            </a:r>
            <a:r>
              <a:rPr lang="en-US" dirty="0"/>
              <a:t>.</a:t>
            </a:r>
            <a:endParaRPr lang="en-US" i="1" dirty="0"/>
          </a:p>
        </p:txBody>
      </p:sp>
      <p:pic>
        <p:nvPicPr>
          <p:cNvPr id="3" name="Picture 2">
            <a:extLst>
              <a:ext uri="{FF2B5EF4-FFF2-40B4-BE49-F238E27FC236}">
                <a16:creationId xmlns:a16="http://schemas.microsoft.com/office/drawing/2014/main" id="{717FAD8F-6FC4-439B-AB81-75B8DCEF3D10}"/>
              </a:ext>
            </a:extLst>
          </p:cNvPr>
          <p:cNvPicPr>
            <a:picLocks noChangeAspect="1"/>
          </p:cNvPicPr>
          <p:nvPr/>
        </p:nvPicPr>
        <p:blipFill rotWithShape="1">
          <a:blip r:embed="rId2"/>
          <a:srcRect l="11195" t="15829" r="12174" b="13026"/>
          <a:stretch/>
        </p:blipFill>
        <p:spPr>
          <a:xfrm>
            <a:off x="2849217" y="0"/>
            <a:ext cx="9342783" cy="4876800"/>
          </a:xfrm>
          <a:prstGeom prst="rect">
            <a:avLst/>
          </a:prstGeom>
        </p:spPr>
      </p:pic>
      <p:sp>
        <p:nvSpPr>
          <p:cNvPr id="6" name="TextBox 5">
            <a:extLst>
              <a:ext uri="{FF2B5EF4-FFF2-40B4-BE49-F238E27FC236}">
                <a16:creationId xmlns:a16="http://schemas.microsoft.com/office/drawing/2014/main" id="{29DA3F9A-C0A1-45F2-9C9A-00A07747239B}"/>
              </a:ext>
            </a:extLst>
          </p:cNvPr>
          <p:cNvSpPr txBox="1"/>
          <p:nvPr/>
        </p:nvSpPr>
        <p:spPr>
          <a:xfrm>
            <a:off x="232012" y="4353636"/>
            <a:ext cx="3848669" cy="923330"/>
          </a:xfrm>
          <a:prstGeom prst="rect">
            <a:avLst/>
          </a:prstGeom>
          <a:noFill/>
        </p:spPr>
        <p:txBody>
          <a:bodyPr wrap="square" rtlCol="0">
            <a:spAutoFit/>
          </a:bodyPr>
          <a:lstStyle/>
          <a:p>
            <a:r>
              <a:rPr lang="en-US" dirty="0">
                <a:solidFill>
                  <a:srgbClr val="FF0000"/>
                </a:solidFill>
              </a:rPr>
              <a:t>I assessed the list of profiled designers and selected the ones I felt would be most resonant for today’s readers.</a:t>
            </a:r>
          </a:p>
        </p:txBody>
      </p:sp>
    </p:spTree>
    <p:extLst>
      <p:ext uri="{BB962C8B-B14F-4D97-AF65-F5344CB8AC3E}">
        <p14:creationId xmlns:p14="http://schemas.microsoft.com/office/powerpoint/2010/main" val="35144311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7951D4-5A19-43EB-8E5F-02092A7B0E8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68693"/>
          <a:stretch/>
        </p:blipFill>
        <p:spPr>
          <a:xfrm>
            <a:off x="8939284" y="0"/>
            <a:ext cx="3252716" cy="4887671"/>
          </a:xfrm>
          <a:prstGeom prst="rect">
            <a:avLst/>
          </a:prstGeom>
        </p:spPr>
      </p:pic>
      <p:sp>
        <p:nvSpPr>
          <p:cNvPr id="4" name="TextBox 3">
            <a:extLst>
              <a:ext uri="{FF2B5EF4-FFF2-40B4-BE49-F238E27FC236}">
                <a16:creationId xmlns:a16="http://schemas.microsoft.com/office/drawing/2014/main" id="{0A6B1B0F-F2CA-4530-B662-80E2A1900D71}"/>
              </a:ext>
            </a:extLst>
          </p:cNvPr>
          <p:cNvSpPr txBox="1"/>
          <p:nvPr/>
        </p:nvSpPr>
        <p:spPr>
          <a:xfrm>
            <a:off x="4060209" y="5380672"/>
            <a:ext cx="8131791" cy="1477328"/>
          </a:xfrm>
          <a:prstGeom prst="rect">
            <a:avLst/>
          </a:prstGeom>
          <a:solidFill>
            <a:schemeClr val="bg1"/>
          </a:solidFill>
          <a:ln>
            <a:solidFill>
              <a:schemeClr val="tx1"/>
            </a:solidFill>
          </a:ln>
        </p:spPr>
        <p:txBody>
          <a:bodyPr wrap="square" rtlCol="0">
            <a:spAutoFit/>
          </a:bodyPr>
          <a:lstStyle/>
          <a:p>
            <a:r>
              <a:rPr lang="en-US" i="1" dirty="0"/>
              <a:t>Infinite Distance: Architectural Compositions, </a:t>
            </a:r>
            <a:r>
              <a:rPr lang="en-US" dirty="0"/>
              <a:t>Louis Stern Fine Arts</a:t>
            </a:r>
          </a:p>
          <a:p>
            <a:r>
              <a:rPr lang="en-US" dirty="0"/>
              <a:t>Hardcover book, titled </a:t>
            </a:r>
            <a:r>
              <a:rPr lang="en-US" i="1" dirty="0"/>
              <a:t>Infinite Distance: Architectural Compositions</a:t>
            </a:r>
            <a:r>
              <a:rPr lang="en-US" dirty="0"/>
              <a:t>, published by Louis Stern Fine Arts in 2007, written by Marie Chambers and photographed by Ed Glendinning, detailing the </a:t>
            </a:r>
            <a:r>
              <a:rPr lang="en-US" dirty="0">
                <a:solidFill>
                  <a:srgbClr val="FF0000"/>
                </a:solidFill>
              </a:rPr>
              <a:t>Hard-edge</a:t>
            </a:r>
            <a:r>
              <a:rPr lang="en-US" dirty="0"/>
              <a:t> </a:t>
            </a:r>
            <a:r>
              <a:rPr lang="en-US" dirty="0">
                <a:solidFill>
                  <a:srgbClr val="00B050"/>
                </a:solidFill>
              </a:rPr>
              <a:t>Post-Surrealist</a:t>
            </a:r>
            <a:r>
              <a:rPr lang="en-US" dirty="0"/>
              <a:t> work of American painter Helen Lundeberg. </a:t>
            </a:r>
          </a:p>
        </p:txBody>
      </p:sp>
      <p:sp>
        <p:nvSpPr>
          <p:cNvPr id="5" name="TextBox 4">
            <a:extLst>
              <a:ext uri="{FF2B5EF4-FFF2-40B4-BE49-F238E27FC236}">
                <a16:creationId xmlns:a16="http://schemas.microsoft.com/office/drawing/2014/main" id="{01148A7E-75B6-4855-9920-9DEBDEC32FC9}"/>
              </a:ext>
            </a:extLst>
          </p:cNvPr>
          <p:cNvSpPr txBox="1"/>
          <p:nvPr/>
        </p:nvSpPr>
        <p:spPr>
          <a:xfrm>
            <a:off x="-1" y="4049593"/>
            <a:ext cx="3916907" cy="1754326"/>
          </a:xfrm>
          <a:prstGeom prst="rect">
            <a:avLst/>
          </a:prstGeom>
          <a:noFill/>
        </p:spPr>
        <p:txBody>
          <a:bodyPr wrap="square" rtlCol="0">
            <a:spAutoFit/>
          </a:bodyPr>
          <a:lstStyle/>
          <a:p>
            <a:r>
              <a:rPr lang="en-US" dirty="0">
                <a:solidFill>
                  <a:srgbClr val="00B050"/>
                </a:solidFill>
              </a:rPr>
              <a:t>Culture – Post-surrealism was an artistic movement founded by Helen Lundeberg and Loris </a:t>
            </a:r>
            <a:r>
              <a:rPr lang="en-US" dirty="0" err="1">
                <a:solidFill>
                  <a:srgbClr val="00B050"/>
                </a:solidFill>
              </a:rPr>
              <a:t>Feitelson</a:t>
            </a:r>
            <a:r>
              <a:rPr lang="en-US" dirty="0">
                <a:solidFill>
                  <a:srgbClr val="00B050"/>
                </a:solidFill>
              </a:rPr>
              <a:t> in California in their 1934 manifesto and became an American differentiation from French surrealism. </a:t>
            </a:r>
          </a:p>
        </p:txBody>
      </p:sp>
      <p:pic>
        <p:nvPicPr>
          <p:cNvPr id="6" name="Picture 5">
            <a:extLst>
              <a:ext uri="{FF2B5EF4-FFF2-40B4-BE49-F238E27FC236}">
                <a16:creationId xmlns:a16="http://schemas.microsoft.com/office/drawing/2014/main" id="{25CB0D0F-C557-463B-ABCE-F789CFFC2E3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08812" y="124259"/>
            <a:ext cx="3830472" cy="4396351"/>
          </a:xfrm>
          <a:prstGeom prst="rect">
            <a:avLst/>
          </a:prstGeom>
        </p:spPr>
      </p:pic>
      <p:sp>
        <p:nvSpPr>
          <p:cNvPr id="7" name="TextBox 6">
            <a:extLst>
              <a:ext uri="{FF2B5EF4-FFF2-40B4-BE49-F238E27FC236}">
                <a16:creationId xmlns:a16="http://schemas.microsoft.com/office/drawing/2014/main" id="{CEF9F9AB-D7CA-4383-9018-607DAEFDADBD}"/>
              </a:ext>
            </a:extLst>
          </p:cNvPr>
          <p:cNvSpPr txBox="1"/>
          <p:nvPr/>
        </p:nvSpPr>
        <p:spPr>
          <a:xfrm>
            <a:off x="-1" y="1054081"/>
            <a:ext cx="4189862" cy="2031325"/>
          </a:xfrm>
          <a:prstGeom prst="rect">
            <a:avLst/>
          </a:prstGeom>
          <a:noFill/>
        </p:spPr>
        <p:txBody>
          <a:bodyPr wrap="square" rtlCol="0">
            <a:spAutoFit/>
          </a:bodyPr>
          <a:lstStyle/>
          <a:p>
            <a:r>
              <a:rPr lang="en-US" dirty="0">
                <a:solidFill>
                  <a:srgbClr val="FF0000"/>
                </a:solidFill>
              </a:rPr>
              <a:t>Culture – Hard-edge is a technical term for any painting with abrupt transitions between color areas. Hard-edge painting was also a movement that began in California in 1952 as a reaction to Abstract expressionism. Helen Lundeberg was one of the movement’s six principal figures.</a:t>
            </a:r>
          </a:p>
        </p:txBody>
      </p:sp>
      <p:pic>
        <p:nvPicPr>
          <p:cNvPr id="8" name="Picture 7">
            <a:extLst>
              <a:ext uri="{FF2B5EF4-FFF2-40B4-BE49-F238E27FC236}">
                <a16:creationId xmlns:a16="http://schemas.microsoft.com/office/drawing/2014/main" id="{868B2B71-DBD2-4AB4-AAF2-2CC2911A657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060208" y="0"/>
            <a:ext cx="1205554" cy="4243611"/>
          </a:xfrm>
          <a:prstGeom prst="rect">
            <a:avLst/>
          </a:prstGeom>
        </p:spPr>
      </p:pic>
    </p:spTree>
    <p:extLst>
      <p:ext uri="{BB962C8B-B14F-4D97-AF65-F5344CB8AC3E}">
        <p14:creationId xmlns:p14="http://schemas.microsoft.com/office/powerpoint/2010/main" val="12996803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B7CE84-4111-4DFC-B395-D2094676A26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603512" y="0"/>
            <a:ext cx="10588488" cy="4943061"/>
          </a:xfrm>
          <a:prstGeom prst="rect">
            <a:avLst/>
          </a:prstGeom>
        </p:spPr>
      </p:pic>
      <p:sp>
        <p:nvSpPr>
          <p:cNvPr id="4" name="TextBox 3">
            <a:extLst>
              <a:ext uri="{FF2B5EF4-FFF2-40B4-BE49-F238E27FC236}">
                <a16:creationId xmlns:a16="http://schemas.microsoft.com/office/drawing/2014/main" id="{236595E4-9FA5-463C-9956-C57DF51C29CE}"/>
              </a:ext>
            </a:extLst>
          </p:cNvPr>
          <p:cNvSpPr txBox="1"/>
          <p:nvPr/>
        </p:nvSpPr>
        <p:spPr>
          <a:xfrm>
            <a:off x="1869744" y="5308979"/>
            <a:ext cx="10194878" cy="1200329"/>
          </a:xfrm>
          <a:prstGeom prst="rect">
            <a:avLst/>
          </a:prstGeom>
          <a:solidFill>
            <a:schemeClr val="bg1"/>
          </a:solidFill>
          <a:ln>
            <a:solidFill>
              <a:schemeClr val="tx1"/>
            </a:solidFill>
          </a:ln>
        </p:spPr>
        <p:txBody>
          <a:bodyPr wrap="square" rtlCol="0">
            <a:spAutoFit/>
          </a:bodyPr>
          <a:lstStyle/>
          <a:p>
            <a:r>
              <a:rPr lang="en-US" i="1" dirty="0"/>
              <a:t>Michael Glancy: Infinite Obsessions</a:t>
            </a:r>
            <a:r>
              <a:rPr lang="en-US" dirty="0"/>
              <a:t>, </a:t>
            </a:r>
            <a:r>
              <a:rPr lang="en-US" dirty="0" err="1"/>
              <a:t>Arnoldsche</a:t>
            </a:r>
            <a:r>
              <a:rPr lang="en-US" dirty="0"/>
              <a:t> Art Publishers</a:t>
            </a:r>
          </a:p>
          <a:p>
            <a:r>
              <a:rPr lang="en-US" dirty="0"/>
              <a:t>Hardcover book, titled </a:t>
            </a:r>
            <a:r>
              <a:rPr lang="en-US" i="1" dirty="0"/>
              <a:t>Michael Glancy: Infinite Obsessions</a:t>
            </a:r>
            <a:r>
              <a:rPr lang="en-US" dirty="0"/>
              <a:t>, published by </a:t>
            </a:r>
            <a:r>
              <a:rPr lang="en-US" dirty="0" err="1"/>
              <a:t>Arnoldsche</a:t>
            </a:r>
            <a:r>
              <a:rPr lang="en-US" dirty="0"/>
              <a:t> Art Publishers in 2011, written by Barry Friedman, detailing the colorful and kaleidoscopic works of American glass sculptor Michael Glancy from 1998-2010, as shown at his Summer 2011 exhibition in New York. </a:t>
            </a:r>
          </a:p>
        </p:txBody>
      </p:sp>
    </p:spTree>
    <p:extLst>
      <p:ext uri="{BB962C8B-B14F-4D97-AF65-F5344CB8AC3E}">
        <p14:creationId xmlns:p14="http://schemas.microsoft.com/office/powerpoint/2010/main" val="3910060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15C89C8-BE21-4517-A6D0-D0A7C86D87C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96094" y="0"/>
            <a:ext cx="10795907" cy="5295331"/>
          </a:xfrm>
          <a:prstGeom prst="rect">
            <a:avLst/>
          </a:prstGeom>
        </p:spPr>
      </p:pic>
      <p:sp>
        <p:nvSpPr>
          <p:cNvPr id="4" name="TextBox 3">
            <a:extLst>
              <a:ext uri="{FF2B5EF4-FFF2-40B4-BE49-F238E27FC236}">
                <a16:creationId xmlns:a16="http://schemas.microsoft.com/office/drawing/2014/main" id="{3BA5FEDE-9B9B-4CA9-8732-C521A86F789F}"/>
              </a:ext>
            </a:extLst>
          </p:cNvPr>
          <p:cNvSpPr txBox="1"/>
          <p:nvPr/>
        </p:nvSpPr>
        <p:spPr>
          <a:xfrm>
            <a:off x="1396094" y="5380672"/>
            <a:ext cx="10795906" cy="1477328"/>
          </a:xfrm>
          <a:prstGeom prst="rect">
            <a:avLst/>
          </a:prstGeom>
          <a:solidFill>
            <a:schemeClr val="bg1"/>
          </a:solidFill>
          <a:ln>
            <a:solidFill>
              <a:schemeClr val="tx1"/>
            </a:solidFill>
          </a:ln>
        </p:spPr>
        <p:txBody>
          <a:bodyPr wrap="square" rtlCol="0">
            <a:spAutoFit/>
          </a:bodyPr>
          <a:lstStyle/>
          <a:p>
            <a:r>
              <a:rPr lang="en-US" i="1" dirty="0"/>
              <a:t>Hidden Forms</a:t>
            </a:r>
            <a:r>
              <a:rPr lang="en-US" dirty="0"/>
              <a:t>, </a:t>
            </a:r>
            <a:r>
              <a:rPr lang="en-US" dirty="0" err="1"/>
              <a:t>Birkhäuser</a:t>
            </a:r>
            <a:r>
              <a:rPr lang="en-US" dirty="0"/>
              <a:t> Architecture</a:t>
            </a:r>
          </a:p>
          <a:p>
            <a:r>
              <a:rPr lang="en-US" dirty="0"/>
              <a:t>Hardcover book, titled </a:t>
            </a:r>
            <a:r>
              <a:rPr lang="en-US" i="1" dirty="0"/>
              <a:t>Hidden Forms</a:t>
            </a:r>
            <a:r>
              <a:rPr lang="en-US" dirty="0"/>
              <a:t>, published by </a:t>
            </a:r>
            <a:r>
              <a:rPr lang="en-US" dirty="0" err="1"/>
              <a:t>Birkhäuser</a:t>
            </a:r>
            <a:r>
              <a:rPr lang="en-US" dirty="0"/>
              <a:t> Architecture in 2009, written by Franco </a:t>
            </a:r>
            <a:r>
              <a:rPr lang="en-US" dirty="0" err="1"/>
              <a:t>Clivio</a:t>
            </a:r>
            <a:r>
              <a:rPr lang="en-US" dirty="0"/>
              <a:t>, Industrial Design Department director at Zürich University of the Arts, and photographed by Hans Hansen, detailing </a:t>
            </a:r>
            <a:r>
              <a:rPr lang="en-US" dirty="0" err="1"/>
              <a:t>Clivio’s</a:t>
            </a:r>
            <a:r>
              <a:rPr lang="en-US" dirty="0"/>
              <a:t> vast and meticulously presented collection of seemingly ordinary everyday objects, united by their ability to solve fundamental problems in unconventional ways.</a:t>
            </a:r>
          </a:p>
        </p:txBody>
      </p:sp>
    </p:spTree>
    <p:extLst>
      <p:ext uri="{BB962C8B-B14F-4D97-AF65-F5344CB8AC3E}">
        <p14:creationId xmlns:p14="http://schemas.microsoft.com/office/powerpoint/2010/main" val="4223743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18462</TotalTime>
  <Words>7197</Words>
  <Application>Microsoft Office PowerPoint</Application>
  <PresentationFormat>Widescreen</PresentationFormat>
  <Paragraphs>236</Paragraphs>
  <Slides>38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Calibri Light</vt:lpstr>
      <vt:lpstr>Office Theme</vt:lpstr>
      <vt:lpstr>The RealReal -- Copywriting</vt:lpstr>
      <vt:lpstr>Women’s Handbags</vt:lpstr>
      <vt:lpstr>PowerPoint Presentation</vt:lpstr>
      <vt:lpstr>PowerPoint Presentation</vt:lpstr>
      <vt:lpstr>PowerPoint Presentation</vt:lpstr>
      <vt:lpstr>PowerPoint Presentation</vt:lpstr>
      <vt:lpstr>PowerPoint Presentation</vt:lpstr>
      <vt:lpstr>Women’s RTW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Menswear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Books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Owner</dc:creator>
  <cp:lastModifiedBy>Dawn Connolly</cp:lastModifiedBy>
  <cp:revision>875</cp:revision>
  <dcterms:created xsi:type="dcterms:W3CDTF">2019-03-16T03:38:06Z</dcterms:created>
  <dcterms:modified xsi:type="dcterms:W3CDTF">2019-07-06T02:07:16Z</dcterms:modified>
  <cp:contentStatus/>
</cp:coreProperties>
</file>