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8" r:id="rId4"/>
    <p:sldId id="260" r:id="rId5"/>
    <p:sldId id="320" r:id="rId6"/>
    <p:sldId id="261" r:id="rId7"/>
    <p:sldId id="321" r:id="rId8"/>
    <p:sldId id="305" r:id="rId9"/>
    <p:sldId id="294" r:id="rId10"/>
    <p:sldId id="314" r:id="rId11"/>
    <p:sldId id="311" r:id="rId12"/>
    <p:sldId id="307" r:id="rId13"/>
    <p:sldId id="309" r:id="rId14"/>
    <p:sldId id="296" r:id="rId15"/>
    <p:sldId id="262" r:id="rId16"/>
    <p:sldId id="316" r:id="rId17"/>
    <p:sldId id="317" r:id="rId18"/>
    <p:sldId id="297" r:id="rId19"/>
    <p:sldId id="290" r:id="rId20"/>
    <p:sldId id="288" r:id="rId21"/>
    <p:sldId id="263" r:id="rId22"/>
    <p:sldId id="277" r:id="rId23"/>
    <p:sldId id="319" r:id="rId24"/>
    <p:sldId id="318" r:id="rId25"/>
    <p:sldId id="285" r:id="rId26"/>
    <p:sldId id="265" r:id="rId27"/>
    <p:sldId id="292" r:id="rId28"/>
    <p:sldId id="306" r:id="rId29"/>
    <p:sldId id="295" r:id="rId30"/>
    <p:sldId id="303" r:id="rId31"/>
    <p:sldId id="300" r:id="rId32"/>
    <p:sldId id="302" r:id="rId33"/>
    <p:sldId id="344" r:id="rId34"/>
    <p:sldId id="339" r:id="rId35"/>
    <p:sldId id="324" r:id="rId36"/>
    <p:sldId id="323" r:id="rId37"/>
    <p:sldId id="337" r:id="rId38"/>
    <p:sldId id="327" r:id="rId39"/>
    <p:sldId id="330" r:id="rId40"/>
    <p:sldId id="325" r:id="rId41"/>
    <p:sldId id="329" r:id="rId42"/>
    <p:sldId id="338" r:id="rId43"/>
    <p:sldId id="334" r:id="rId44"/>
    <p:sldId id="322" r:id="rId45"/>
    <p:sldId id="335" r:id="rId46"/>
    <p:sldId id="345" r:id="rId47"/>
    <p:sldId id="342" r:id="rId48"/>
    <p:sldId id="340" r:id="rId49"/>
    <p:sldId id="341" r:id="rId50"/>
    <p:sldId id="343"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4660"/>
  </p:normalViewPr>
  <p:slideViewPr>
    <p:cSldViewPr snapToGrid="0">
      <p:cViewPr varScale="1">
        <p:scale>
          <a:sx n="67" d="100"/>
          <a:sy n="67" d="100"/>
        </p:scale>
        <p:origin x="98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4817A-A4FF-46BF-8FE8-25568DA57A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0A71B1-50B7-4DE3-81BB-FAE59221FE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57A1FD-C00C-4106-8FC7-BE8E7705A297}"/>
              </a:ext>
            </a:extLst>
          </p:cNvPr>
          <p:cNvSpPr>
            <a:spLocks noGrp="1"/>
          </p:cNvSpPr>
          <p:nvPr>
            <p:ph type="dt" sz="half" idx="10"/>
          </p:nvPr>
        </p:nvSpPr>
        <p:spPr/>
        <p:txBody>
          <a:bodyPr/>
          <a:lstStyle/>
          <a:p>
            <a:fld id="{4FA01AE5-CCA5-4F6F-A327-51F6BFED9A4D}" type="datetimeFigureOut">
              <a:rPr lang="en-US" smtClean="0"/>
              <a:t>7/5/2019</a:t>
            </a:fld>
            <a:endParaRPr lang="en-US" dirty="0"/>
          </a:p>
        </p:txBody>
      </p:sp>
      <p:sp>
        <p:nvSpPr>
          <p:cNvPr id="5" name="Footer Placeholder 4">
            <a:extLst>
              <a:ext uri="{FF2B5EF4-FFF2-40B4-BE49-F238E27FC236}">
                <a16:creationId xmlns:a16="http://schemas.microsoft.com/office/drawing/2014/main" id="{9293F5B5-1893-4C10-81F1-9162841EB2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1D6248F-B2A0-4C06-BBB2-A9A362BFECEE}"/>
              </a:ext>
            </a:extLst>
          </p:cNvPr>
          <p:cNvSpPr>
            <a:spLocks noGrp="1"/>
          </p:cNvSpPr>
          <p:nvPr>
            <p:ph type="sldNum" sz="quarter" idx="12"/>
          </p:nvPr>
        </p:nvSpPr>
        <p:spPr/>
        <p:txBody>
          <a:bodyPr/>
          <a:lstStyle/>
          <a:p>
            <a:fld id="{63F29130-34D2-42A8-9106-A893D430DFED}" type="slidenum">
              <a:rPr lang="en-US" smtClean="0"/>
              <a:t>‹#›</a:t>
            </a:fld>
            <a:endParaRPr lang="en-US" dirty="0"/>
          </a:p>
        </p:txBody>
      </p:sp>
    </p:spTree>
    <p:extLst>
      <p:ext uri="{BB962C8B-B14F-4D97-AF65-F5344CB8AC3E}">
        <p14:creationId xmlns:p14="http://schemas.microsoft.com/office/powerpoint/2010/main" val="2721023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F88F6-FAAD-4D19-B88C-8B1D5B84D6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AE7EF7-24C5-41C1-91EA-A4DA98061C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289679-BC69-42D4-8A8F-E0EBE58C8B6E}"/>
              </a:ext>
            </a:extLst>
          </p:cNvPr>
          <p:cNvSpPr>
            <a:spLocks noGrp="1"/>
          </p:cNvSpPr>
          <p:nvPr>
            <p:ph type="dt" sz="half" idx="10"/>
          </p:nvPr>
        </p:nvSpPr>
        <p:spPr/>
        <p:txBody>
          <a:bodyPr/>
          <a:lstStyle/>
          <a:p>
            <a:fld id="{4FA01AE5-CCA5-4F6F-A327-51F6BFED9A4D}" type="datetimeFigureOut">
              <a:rPr lang="en-US" smtClean="0"/>
              <a:t>7/5/2019</a:t>
            </a:fld>
            <a:endParaRPr lang="en-US" dirty="0"/>
          </a:p>
        </p:txBody>
      </p:sp>
      <p:sp>
        <p:nvSpPr>
          <p:cNvPr id="5" name="Footer Placeholder 4">
            <a:extLst>
              <a:ext uri="{FF2B5EF4-FFF2-40B4-BE49-F238E27FC236}">
                <a16:creationId xmlns:a16="http://schemas.microsoft.com/office/drawing/2014/main" id="{BF04958B-0A90-4A30-97DA-FE45285013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3C044F0-8242-4DCA-9FDF-D3485694469E}"/>
              </a:ext>
            </a:extLst>
          </p:cNvPr>
          <p:cNvSpPr>
            <a:spLocks noGrp="1"/>
          </p:cNvSpPr>
          <p:nvPr>
            <p:ph type="sldNum" sz="quarter" idx="12"/>
          </p:nvPr>
        </p:nvSpPr>
        <p:spPr/>
        <p:txBody>
          <a:bodyPr/>
          <a:lstStyle/>
          <a:p>
            <a:fld id="{63F29130-34D2-42A8-9106-A893D430DFED}" type="slidenum">
              <a:rPr lang="en-US" smtClean="0"/>
              <a:t>‹#›</a:t>
            </a:fld>
            <a:endParaRPr lang="en-US" dirty="0"/>
          </a:p>
        </p:txBody>
      </p:sp>
    </p:spTree>
    <p:extLst>
      <p:ext uri="{BB962C8B-B14F-4D97-AF65-F5344CB8AC3E}">
        <p14:creationId xmlns:p14="http://schemas.microsoft.com/office/powerpoint/2010/main" val="2127479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CA934-A7D8-43FD-AD2E-07D33E5E18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D22710-C5E8-4B0D-AC55-350C5A0DBE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9196F6-7B9D-41B6-A14E-ABC3BFB25132}"/>
              </a:ext>
            </a:extLst>
          </p:cNvPr>
          <p:cNvSpPr>
            <a:spLocks noGrp="1"/>
          </p:cNvSpPr>
          <p:nvPr>
            <p:ph type="dt" sz="half" idx="10"/>
          </p:nvPr>
        </p:nvSpPr>
        <p:spPr/>
        <p:txBody>
          <a:bodyPr/>
          <a:lstStyle/>
          <a:p>
            <a:fld id="{4FA01AE5-CCA5-4F6F-A327-51F6BFED9A4D}" type="datetimeFigureOut">
              <a:rPr lang="en-US" smtClean="0"/>
              <a:t>7/5/2019</a:t>
            </a:fld>
            <a:endParaRPr lang="en-US" dirty="0"/>
          </a:p>
        </p:txBody>
      </p:sp>
      <p:sp>
        <p:nvSpPr>
          <p:cNvPr id="5" name="Footer Placeholder 4">
            <a:extLst>
              <a:ext uri="{FF2B5EF4-FFF2-40B4-BE49-F238E27FC236}">
                <a16:creationId xmlns:a16="http://schemas.microsoft.com/office/drawing/2014/main" id="{B6B8349E-7E74-4454-8171-70BE208E0D1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26E98B3-AE6E-4B3D-A44E-C2F751A44247}"/>
              </a:ext>
            </a:extLst>
          </p:cNvPr>
          <p:cNvSpPr>
            <a:spLocks noGrp="1"/>
          </p:cNvSpPr>
          <p:nvPr>
            <p:ph type="sldNum" sz="quarter" idx="12"/>
          </p:nvPr>
        </p:nvSpPr>
        <p:spPr/>
        <p:txBody>
          <a:bodyPr/>
          <a:lstStyle/>
          <a:p>
            <a:fld id="{63F29130-34D2-42A8-9106-A893D430DFED}" type="slidenum">
              <a:rPr lang="en-US" smtClean="0"/>
              <a:t>‹#›</a:t>
            </a:fld>
            <a:endParaRPr lang="en-US" dirty="0"/>
          </a:p>
        </p:txBody>
      </p:sp>
    </p:spTree>
    <p:extLst>
      <p:ext uri="{BB962C8B-B14F-4D97-AF65-F5344CB8AC3E}">
        <p14:creationId xmlns:p14="http://schemas.microsoft.com/office/powerpoint/2010/main" val="3306614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D409A-8082-4E25-B8DD-2322A7B9BB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C3978A-426E-4D4C-9C9B-5AF9CC833C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AA9A01-F811-4E07-AA5D-628A42B42C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A47EF9-0612-4C84-A4DD-00DB9CC35820}"/>
              </a:ext>
            </a:extLst>
          </p:cNvPr>
          <p:cNvSpPr>
            <a:spLocks noGrp="1"/>
          </p:cNvSpPr>
          <p:nvPr>
            <p:ph type="dt" sz="half" idx="10"/>
          </p:nvPr>
        </p:nvSpPr>
        <p:spPr/>
        <p:txBody>
          <a:bodyPr/>
          <a:lstStyle/>
          <a:p>
            <a:fld id="{4FA01AE5-CCA5-4F6F-A327-51F6BFED9A4D}" type="datetimeFigureOut">
              <a:rPr lang="en-US" smtClean="0"/>
              <a:t>7/5/2019</a:t>
            </a:fld>
            <a:endParaRPr lang="en-US" dirty="0"/>
          </a:p>
        </p:txBody>
      </p:sp>
      <p:sp>
        <p:nvSpPr>
          <p:cNvPr id="6" name="Footer Placeholder 5">
            <a:extLst>
              <a:ext uri="{FF2B5EF4-FFF2-40B4-BE49-F238E27FC236}">
                <a16:creationId xmlns:a16="http://schemas.microsoft.com/office/drawing/2014/main" id="{DB45A374-4FA7-4FEE-8531-F2BCACE32A6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0626CE3-D390-4F60-9233-4EED8A91194D}"/>
              </a:ext>
            </a:extLst>
          </p:cNvPr>
          <p:cNvSpPr>
            <a:spLocks noGrp="1"/>
          </p:cNvSpPr>
          <p:nvPr>
            <p:ph type="sldNum" sz="quarter" idx="12"/>
          </p:nvPr>
        </p:nvSpPr>
        <p:spPr/>
        <p:txBody>
          <a:bodyPr/>
          <a:lstStyle/>
          <a:p>
            <a:fld id="{63F29130-34D2-42A8-9106-A893D430DFED}" type="slidenum">
              <a:rPr lang="en-US" smtClean="0"/>
              <a:t>‹#›</a:t>
            </a:fld>
            <a:endParaRPr lang="en-US" dirty="0"/>
          </a:p>
        </p:txBody>
      </p:sp>
    </p:spTree>
    <p:extLst>
      <p:ext uri="{BB962C8B-B14F-4D97-AF65-F5344CB8AC3E}">
        <p14:creationId xmlns:p14="http://schemas.microsoft.com/office/powerpoint/2010/main" val="3689321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4830A-E690-4494-916B-1A37A03CF3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9E9A6C-3B89-4937-800D-770EE59D60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7A071B-76DA-4D32-9FEB-2FBC98AC9B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5A2E36-9A9E-4414-B581-5B7321585B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94D6D7-3EAF-4E56-B522-3A3424125F4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020CE8-1EE9-440F-9DF5-B9C82F131C5A}"/>
              </a:ext>
            </a:extLst>
          </p:cNvPr>
          <p:cNvSpPr>
            <a:spLocks noGrp="1"/>
          </p:cNvSpPr>
          <p:nvPr>
            <p:ph type="dt" sz="half" idx="10"/>
          </p:nvPr>
        </p:nvSpPr>
        <p:spPr/>
        <p:txBody>
          <a:bodyPr/>
          <a:lstStyle/>
          <a:p>
            <a:fld id="{4FA01AE5-CCA5-4F6F-A327-51F6BFED9A4D}" type="datetimeFigureOut">
              <a:rPr lang="en-US" smtClean="0"/>
              <a:t>7/5/2019</a:t>
            </a:fld>
            <a:endParaRPr lang="en-US" dirty="0"/>
          </a:p>
        </p:txBody>
      </p:sp>
      <p:sp>
        <p:nvSpPr>
          <p:cNvPr id="8" name="Footer Placeholder 7">
            <a:extLst>
              <a:ext uri="{FF2B5EF4-FFF2-40B4-BE49-F238E27FC236}">
                <a16:creationId xmlns:a16="http://schemas.microsoft.com/office/drawing/2014/main" id="{09D13D0D-4C90-4597-BE30-F6140E219E3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3C76163-D8A3-42A2-866C-C3FA2E57A507}"/>
              </a:ext>
            </a:extLst>
          </p:cNvPr>
          <p:cNvSpPr>
            <a:spLocks noGrp="1"/>
          </p:cNvSpPr>
          <p:nvPr>
            <p:ph type="sldNum" sz="quarter" idx="12"/>
          </p:nvPr>
        </p:nvSpPr>
        <p:spPr/>
        <p:txBody>
          <a:bodyPr/>
          <a:lstStyle/>
          <a:p>
            <a:fld id="{63F29130-34D2-42A8-9106-A893D430DFED}" type="slidenum">
              <a:rPr lang="en-US" smtClean="0"/>
              <a:t>‹#›</a:t>
            </a:fld>
            <a:endParaRPr lang="en-US" dirty="0"/>
          </a:p>
        </p:txBody>
      </p:sp>
    </p:spTree>
    <p:extLst>
      <p:ext uri="{BB962C8B-B14F-4D97-AF65-F5344CB8AC3E}">
        <p14:creationId xmlns:p14="http://schemas.microsoft.com/office/powerpoint/2010/main" val="1996746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D1D89-D636-4AAB-9AFF-FA86AAE22E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35D138-4F38-450F-AF1D-A4DA66D52A05}"/>
              </a:ext>
            </a:extLst>
          </p:cNvPr>
          <p:cNvSpPr>
            <a:spLocks noGrp="1"/>
          </p:cNvSpPr>
          <p:nvPr>
            <p:ph type="dt" sz="half" idx="10"/>
          </p:nvPr>
        </p:nvSpPr>
        <p:spPr/>
        <p:txBody>
          <a:bodyPr/>
          <a:lstStyle/>
          <a:p>
            <a:fld id="{4FA01AE5-CCA5-4F6F-A327-51F6BFED9A4D}" type="datetimeFigureOut">
              <a:rPr lang="en-US" smtClean="0"/>
              <a:t>7/5/2019</a:t>
            </a:fld>
            <a:endParaRPr lang="en-US" dirty="0"/>
          </a:p>
        </p:txBody>
      </p:sp>
      <p:sp>
        <p:nvSpPr>
          <p:cNvPr id="4" name="Footer Placeholder 3">
            <a:extLst>
              <a:ext uri="{FF2B5EF4-FFF2-40B4-BE49-F238E27FC236}">
                <a16:creationId xmlns:a16="http://schemas.microsoft.com/office/drawing/2014/main" id="{74DEEC8E-8615-4327-988F-C1775E9E360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19FA7B5-987C-472D-AE43-FD0FAFD52012}"/>
              </a:ext>
            </a:extLst>
          </p:cNvPr>
          <p:cNvSpPr>
            <a:spLocks noGrp="1"/>
          </p:cNvSpPr>
          <p:nvPr>
            <p:ph type="sldNum" sz="quarter" idx="12"/>
          </p:nvPr>
        </p:nvSpPr>
        <p:spPr/>
        <p:txBody>
          <a:bodyPr/>
          <a:lstStyle/>
          <a:p>
            <a:fld id="{63F29130-34D2-42A8-9106-A893D430DFED}" type="slidenum">
              <a:rPr lang="en-US" smtClean="0"/>
              <a:t>‹#›</a:t>
            </a:fld>
            <a:endParaRPr lang="en-US" dirty="0"/>
          </a:p>
        </p:txBody>
      </p:sp>
    </p:spTree>
    <p:extLst>
      <p:ext uri="{BB962C8B-B14F-4D97-AF65-F5344CB8AC3E}">
        <p14:creationId xmlns:p14="http://schemas.microsoft.com/office/powerpoint/2010/main" val="1462881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811C0B-ED2F-49B7-83B1-5A5E2FB673FD}"/>
              </a:ext>
            </a:extLst>
          </p:cNvPr>
          <p:cNvSpPr>
            <a:spLocks noGrp="1"/>
          </p:cNvSpPr>
          <p:nvPr>
            <p:ph type="dt" sz="half" idx="10"/>
          </p:nvPr>
        </p:nvSpPr>
        <p:spPr/>
        <p:txBody>
          <a:bodyPr/>
          <a:lstStyle/>
          <a:p>
            <a:fld id="{4FA01AE5-CCA5-4F6F-A327-51F6BFED9A4D}" type="datetimeFigureOut">
              <a:rPr lang="en-US" smtClean="0"/>
              <a:t>7/5/2019</a:t>
            </a:fld>
            <a:endParaRPr lang="en-US" dirty="0"/>
          </a:p>
        </p:txBody>
      </p:sp>
      <p:sp>
        <p:nvSpPr>
          <p:cNvPr id="3" name="Footer Placeholder 2">
            <a:extLst>
              <a:ext uri="{FF2B5EF4-FFF2-40B4-BE49-F238E27FC236}">
                <a16:creationId xmlns:a16="http://schemas.microsoft.com/office/drawing/2014/main" id="{DDC374B3-6494-4D82-AD89-794D752BC18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047B808-979C-4557-B852-0DB953BBF26E}"/>
              </a:ext>
            </a:extLst>
          </p:cNvPr>
          <p:cNvSpPr>
            <a:spLocks noGrp="1"/>
          </p:cNvSpPr>
          <p:nvPr>
            <p:ph type="sldNum" sz="quarter" idx="12"/>
          </p:nvPr>
        </p:nvSpPr>
        <p:spPr/>
        <p:txBody>
          <a:bodyPr/>
          <a:lstStyle/>
          <a:p>
            <a:fld id="{63F29130-34D2-42A8-9106-A893D430DFED}" type="slidenum">
              <a:rPr lang="en-US" smtClean="0"/>
              <a:t>‹#›</a:t>
            </a:fld>
            <a:endParaRPr lang="en-US" dirty="0"/>
          </a:p>
        </p:txBody>
      </p:sp>
    </p:spTree>
    <p:extLst>
      <p:ext uri="{BB962C8B-B14F-4D97-AF65-F5344CB8AC3E}">
        <p14:creationId xmlns:p14="http://schemas.microsoft.com/office/powerpoint/2010/main" val="735650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56A1F-1232-4A13-BF50-18C1978D45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865950-78E2-4BB6-A2A8-C32F90C205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6D6B58-C2F7-453E-9DE5-30492D390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C561D0-085B-4040-89F5-6654D4E35F13}"/>
              </a:ext>
            </a:extLst>
          </p:cNvPr>
          <p:cNvSpPr>
            <a:spLocks noGrp="1"/>
          </p:cNvSpPr>
          <p:nvPr>
            <p:ph type="dt" sz="half" idx="10"/>
          </p:nvPr>
        </p:nvSpPr>
        <p:spPr/>
        <p:txBody>
          <a:bodyPr/>
          <a:lstStyle/>
          <a:p>
            <a:fld id="{4FA01AE5-CCA5-4F6F-A327-51F6BFED9A4D}" type="datetimeFigureOut">
              <a:rPr lang="en-US" smtClean="0"/>
              <a:t>7/5/2019</a:t>
            </a:fld>
            <a:endParaRPr lang="en-US" dirty="0"/>
          </a:p>
        </p:txBody>
      </p:sp>
      <p:sp>
        <p:nvSpPr>
          <p:cNvPr id="6" name="Footer Placeholder 5">
            <a:extLst>
              <a:ext uri="{FF2B5EF4-FFF2-40B4-BE49-F238E27FC236}">
                <a16:creationId xmlns:a16="http://schemas.microsoft.com/office/drawing/2014/main" id="{E9B2C6C7-AEF1-48BF-94DA-93869DA6A70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27F9F6B-8ECC-42E5-81FC-AB05B346068B}"/>
              </a:ext>
            </a:extLst>
          </p:cNvPr>
          <p:cNvSpPr>
            <a:spLocks noGrp="1"/>
          </p:cNvSpPr>
          <p:nvPr>
            <p:ph type="sldNum" sz="quarter" idx="12"/>
          </p:nvPr>
        </p:nvSpPr>
        <p:spPr/>
        <p:txBody>
          <a:bodyPr/>
          <a:lstStyle/>
          <a:p>
            <a:fld id="{63F29130-34D2-42A8-9106-A893D430DFED}" type="slidenum">
              <a:rPr lang="en-US" smtClean="0"/>
              <a:t>‹#›</a:t>
            </a:fld>
            <a:endParaRPr lang="en-US" dirty="0"/>
          </a:p>
        </p:txBody>
      </p:sp>
    </p:spTree>
    <p:extLst>
      <p:ext uri="{BB962C8B-B14F-4D97-AF65-F5344CB8AC3E}">
        <p14:creationId xmlns:p14="http://schemas.microsoft.com/office/powerpoint/2010/main" val="29318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A93D-F951-4903-8983-44B7EA7DE0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C20D00-4AB5-4729-BE52-3DC8D5F0A6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E18D9DD-719D-49FA-A164-4830C1C1F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3F63CC-2D38-4F08-9DBE-EA69CA78E89C}"/>
              </a:ext>
            </a:extLst>
          </p:cNvPr>
          <p:cNvSpPr>
            <a:spLocks noGrp="1"/>
          </p:cNvSpPr>
          <p:nvPr>
            <p:ph type="dt" sz="half" idx="10"/>
          </p:nvPr>
        </p:nvSpPr>
        <p:spPr/>
        <p:txBody>
          <a:bodyPr/>
          <a:lstStyle/>
          <a:p>
            <a:fld id="{4FA01AE5-CCA5-4F6F-A327-51F6BFED9A4D}" type="datetimeFigureOut">
              <a:rPr lang="en-US" smtClean="0"/>
              <a:t>7/5/2019</a:t>
            </a:fld>
            <a:endParaRPr lang="en-US" dirty="0"/>
          </a:p>
        </p:txBody>
      </p:sp>
      <p:sp>
        <p:nvSpPr>
          <p:cNvPr id="6" name="Footer Placeholder 5">
            <a:extLst>
              <a:ext uri="{FF2B5EF4-FFF2-40B4-BE49-F238E27FC236}">
                <a16:creationId xmlns:a16="http://schemas.microsoft.com/office/drawing/2014/main" id="{89526027-49D6-459E-A901-07C91C030A5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FF5248-6D77-42A2-A935-60FA521F0779}"/>
              </a:ext>
            </a:extLst>
          </p:cNvPr>
          <p:cNvSpPr>
            <a:spLocks noGrp="1"/>
          </p:cNvSpPr>
          <p:nvPr>
            <p:ph type="sldNum" sz="quarter" idx="12"/>
          </p:nvPr>
        </p:nvSpPr>
        <p:spPr/>
        <p:txBody>
          <a:bodyPr/>
          <a:lstStyle/>
          <a:p>
            <a:fld id="{63F29130-34D2-42A8-9106-A893D430DFED}" type="slidenum">
              <a:rPr lang="en-US" smtClean="0"/>
              <a:t>‹#›</a:t>
            </a:fld>
            <a:endParaRPr lang="en-US" dirty="0"/>
          </a:p>
        </p:txBody>
      </p:sp>
    </p:spTree>
    <p:extLst>
      <p:ext uri="{BB962C8B-B14F-4D97-AF65-F5344CB8AC3E}">
        <p14:creationId xmlns:p14="http://schemas.microsoft.com/office/powerpoint/2010/main" val="1157868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B4E79-6342-434B-BE0A-D5C8DDFF0E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9941BC-90D2-46AD-BD5D-9AD5786DC3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8A2F39-FE19-45C9-B334-A93A92D1041E}"/>
              </a:ext>
            </a:extLst>
          </p:cNvPr>
          <p:cNvSpPr>
            <a:spLocks noGrp="1"/>
          </p:cNvSpPr>
          <p:nvPr>
            <p:ph type="dt" sz="half" idx="10"/>
          </p:nvPr>
        </p:nvSpPr>
        <p:spPr/>
        <p:txBody>
          <a:bodyPr/>
          <a:lstStyle/>
          <a:p>
            <a:fld id="{4FA01AE5-CCA5-4F6F-A327-51F6BFED9A4D}" type="datetimeFigureOut">
              <a:rPr lang="en-US" smtClean="0"/>
              <a:t>7/5/2019</a:t>
            </a:fld>
            <a:endParaRPr lang="en-US" dirty="0"/>
          </a:p>
        </p:txBody>
      </p:sp>
      <p:sp>
        <p:nvSpPr>
          <p:cNvPr id="5" name="Footer Placeholder 4">
            <a:extLst>
              <a:ext uri="{FF2B5EF4-FFF2-40B4-BE49-F238E27FC236}">
                <a16:creationId xmlns:a16="http://schemas.microsoft.com/office/drawing/2014/main" id="{E82C1DC8-5E59-409A-B8F7-1494E46E0A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D6E881F-6871-4114-92EE-89207983373F}"/>
              </a:ext>
            </a:extLst>
          </p:cNvPr>
          <p:cNvSpPr>
            <a:spLocks noGrp="1"/>
          </p:cNvSpPr>
          <p:nvPr>
            <p:ph type="sldNum" sz="quarter" idx="12"/>
          </p:nvPr>
        </p:nvSpPr>
        <p:spPr/>
        <p:txBody>
          <a:bodyPr/>
          <a:lstStyle/>
          <a:p>
            <a:fld id="{63F29130-34D2-42A8-9106-A893D430DFED}" type="slidenum">
              <a:rPr lang="en-US" smtClean="0"/>
              <a:t>‹#›</a:t>
            </a:fld>
            <a:endParaRPr lang="en-US" dirty="0"/>
          </a:p>
        </p:txBody>
      </p:sp>
    </p:spTree>
    <p:extLst>
      <p:ext uri="{BB962C8B-B14F-4D97-AF65-F5344CB8AC3E}">
        <p14:creationId xmlns:p14="http://schemas.microsoft.com/office/powerpoint/2010/main" val="1979091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95F7CB-0088-41D5-8E63-0AD35F99DC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22668C-5915-4B99-B87E-7244D5AF77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2DBFDC-9209-4247-8CEE-7E2ECFB3D2E0}"/>
              </a:ext>
            </a:extLst>
          </p:cNvPr>
          <p:cNvSpPr>
            <a:spLocks noGrp="1"/>
          </p:cNvSpPr>
          <p:nvPr>
            <p:ph type="dt" sz="half" idx="10"/>
          </p:nvPr>
        </p:nvSpPr>
        <p:spPr/>
        <p:txBody>
          <a:bodyPr/>
          <a:lstStyle/>
          <a:p>
            <a:fld id="{4FA01AE5-CCA5-4F6F-A327-51F6BFED9A4D}" type="datetimeFigureOut">
              <a:rPr lang="en-US" smtClean="0"/>
              <a:t>7/5/2019</a:t>
            </a:fld>
            <a:endParaRPr lang="en-US" dirty="0"/>
          </a:p>
        </p:txBody>
      </p:sp>
      <p:sp>
        <p:nvSpPr>
          <p:cNvPr id="5" name="Footer Placeholder 4">
            <a:extLst>
              <a:ext uri="{FF2B5EF4-FFF2-40B4-BE49-F238E27FC236}">
                <a16:creationId xmlns:a16="http://schemas.microsoft.com/office/drawing/2014/main" id="{AA1B0F04-8529-4403-8441-360146DF259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010B1F6-9C5A-48CB-BA8E-0159005A6501}"/>
              </a:ext>
            </a:extLst>
          </p:cNvPr>
          <p:cNvSpPr>
            <a:spLocks noGrp="1"/>
          </p:cNvSpPr>
          <p:nvPr>
            <p:ph type="sldNum" sz="quarter" idx="12"/>
          </p:nvPr>
        </p:nvSpPr>
        <p:spPr/>
        <p:txBody>
          <a:bodyPr/>
          <a:lstStyle/>
          <a:p>
            <a:fld id="{63F29130-34D2-42A8-9106-A893D430DFED}" type="slidenum">
              <a:rPr lang="en-US" smtClean="0"/>
              <a:t>‹#›</a:t>
            </a:fld>
            <a:endParaRPr lang="en-US" dirty="0"/>
          </a:p>
        </p:txBody>
      </p:sp>
    </p:spTree>
    <p:extLst>
      <p:ext uri="{BB962C8B-B14F-4D97-AF65-F5344CB8AC3E}">
        <p14:creationId xmlns:p14="http://schemas.microsoft.com/office/powerpoint/2010/main" val="1202764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AF795E-BC12-48FD-BBDA-84DDEE6D13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3128F4-8834-4802-B728-CD788A219E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2151C8-1A87-4BEE-9A6F-8E9F89650B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A01AE5-CCA5-4F6F-A327-51F6BFED9A4D}" type="datetimeFigureOut">
              <a:rPr lang="en-US" smtClean="0"/>
              <a:t>7/5/2019</a:t>
            </a:fld>
            <a:endParaRPr lang="en-US" dirty="0"/>
          </a:p>
        </p:txBody>
      </p:sp>
      <p:sp>
        <p:nvSpPr>
          <p:cNvPr id="5" name="Footer Placeholder 4">
            <a:extLst>
              <a:ext uri="{FF2B5EF4-FFF2-40B4-BE49-F238E27FC236}">
                <a16:creationId xmlns:a16="http://schemas.microsoft.com/office/drawing/2014/main" id="{C9821378-B0E5-4153-BFAA-E7BDE7B977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37C7A64-D8C9-4F1A-97D2-A159FB66B4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29130-34D2-42A8-9106-A893D430DFED}" type="slidenum">
              <a:rPr lang="en-US" smtClean="0"/>
              <a:t>‹#›</a:t>
            </a:fld>
            <a:endParaRPr lang="en-US" dirty="0"/>
          </a:p>
        </p:txBody>
      </p:sp>
    </p:spTree>
    <p:extLst>
      <p:ext uri="{BB962C8B-B14F-4D97-AF65-F5344CB8AC3E}">
        <p14:creationId xmlns:p14="http://schemas.microsoft.com/office/powerpoint/2010/main" val="2111067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slide" Target="slide2.xml"/><Relationship Id="rId1" Type="http://schemas.openxmlformats.org/officeDocument/2006/relationships/slideLayout" Target="../slideLayouts/slideLayout1.xml"/><Relationship Id="rId5" Type="http://schemas.openxmlformats.org/officeDocument/2006/relationships/slide" Target="slide46.xml"/><Relationship Id="rId4" Type="http://schemas.openxmlformats.org/officeDocument/2006/relationships/slide" Target="slide33.xml"/></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3.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mailto:casting@magnificentbaby.com"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slide" Target="slide29.xml"/><Relationship Id="rId3" Type="http://schemas.openxmlformats.org/officeDocument/2006/relationships/slide" Target="slide10.xml"/><Relationship Id="rId7" Type="http://schemas.openxmlformats.org/officeDocument/2006/relationships/slide" Target="slide19.xml"/><Relationship Id="rId12" Type="http://schemas.openxmlformats.org/officeDocument/2006/relationships/slide" Target="slide28.xml"/><Relationship Id="rId2" Type="http://schemas.openxmlformats.org/officeDocument/2006/relationships/slide" Target="slide8.xml"/><Relationship Id="rId1" Type="http://schemas.openxmlformats.org/officeDocument/2006/relationships/slideLayout" Target="../slideLayouts/slideLayout1.xml"/><Relationship Id="rId6" Type="http://schemas.openxmlformats.org/officeDocument/2006/relationships/slide" Target="slide16.xml"/><Relationship Id="rId11" Type="http://schemas.openxmlformats.org/officeDocument/2006/relationships/slide" Target="slide27.xml"/><Relationship Id="rId5" Type="http://schemas.openxmlformats.org/officeDocument/2006/relationships/slide" Target="slide15.xml"/><Relationship Id="rId10" Type="http://schemas.openxmlformats.org/officeDocument/2006/relationships/slide" Target="slide26.xml"/><Relationship Id="rId4" Type="http://schemas.openxmlformats.org/officeDocument/2006/relationships/slide" Target="slide13.xml"/><Relationship Id="rId9" Type="http://schemas.openxmlformats.org/officeDocument/2006/relationships/slide" Target="slide25.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slide" Target="slide34.xml"/><Relationship Id="rId1" Type="http://schemas.openxmlformats.org/officeDocument/2006/relationships/slideLayout" Target="../slideLayouts/slideLayout1.xml"/><Relationship Id="rId6" Type="http://schemas.openxmlformats.org/officeDocument/2006/relationships/slide" Target="slide45.xml"/><Relationship Id="rId5" Type="http://schemas.openxmlformats.org/officeDocument/2006/relationships/slide" Target="slide44.xml"/><Relationship Id="rId4" Type="http://schemas.openxmlformats.org/officeDocument/2006/relationships/slide" Target="slide39.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slide" Target="slide47.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A227D-86B8-435F-A688-7FCE47C5EEBA}"/>
              </a:ext>
            </a:extLst>
          </p:cNvPr>
          <p:cNvSpPr>
            <a:spLocks noGrp="1"/>
          </p:cNvSpPr>
          <p:nvPr>
            <p:ph type="ctrTitle"/>
          </p:nvPr>
        </p:nvSpPr>
        <p:spPr>
          <a:xfrm>
            <a:off x="1524000" y="763588"/>
            <a:ext cx="9144000" cy="901700"/>
          </a:xfrm>
        </p:spPr>
        <p:txBody>
          <a:bodyPr>
            <a:normAutofit fontScale="90000"/>
          </a:bodyPr>
          <a:lstStyle/>
          <a:p>
            <a:r>
              <a:rPr lang="en-US" dirty="0"/>
              <a:t>Magnetic Me – Social Media</a:t>
            </a:r>
          </a:p>
        </p:txBody>
      </p:sp>
      <p:sp>
        <p:nvSpPr>
          <p:cNvPr id="3" name="Subtitle 2">
            <a:extLst>
              <a:ext uri="{FF2B5EF4-FFF2-40B4-BE49-F238E27FC236}">
                <a16:creationId xmlns:a16="http://schemas.microsoft.com/office/drawing/2014/main" id="{51D7220F-3DE5-475D-9B1F-A2FC8D899E20}"/>
              </a:ext>
            </a:extLst>
          </p:cNvPr>
          <p:cNvSpPr>
            <a:spLocks noGrp="1"/>
          </p:cNvSpPr>
          <p:nvPr>
            <p:ph type="subTitle" idx="1"/>
          </p:nvPr>
        </p:nvSpPr>
        <p:spPr>
          <a:xfrm>
            <a:off x="1143000" y="1801019"/>
            <a:ext cx="9906000" cy="3255962"/>
          </a:xfrm>
        </p:spPr>
        <p:txBody>
          <a:bodyPr>
            <a:normAutofit/>
          </a:bodyPr>
          <a:lstStyle/>
          <a:p>
            <a:r>
              <a:rPr lang="en-US" dirty="0"/>
              <a:t>As a Marketing and Public Relations Intern at Magnetic Me (formerly Magnificent Baby), I channeled their whimsical yet sophisticated brand voice from their origins as a smart and visionary brand. Co-founder Lauren Levy invented the use of magnetic closures for baby clothing as an alternative to snaps, making it much easier for parents to dress moving babies, and has a patent on her Smart Close technology (a pun on “smart clothes”). I directed this intelligence and wit into detailed Facebook posts and Instagram captions. Below are a few choice posts, both as they appeared online and demarcated in black boxes, and annotations (in color) of the significance behind them.</a:t>
            </a:r>
          </a:p>
        </p:txBody>
      </p:sp>
      <p:sp>
        <p:nvSpPr>
          <p:cNvPr id="4" name="TextBox 3">
            <a:extLst>
              <a:ext uri="{FF2B5EF4-FFF2-40B4-BE49-F238E27FC236}">
                <a16:creationId xmlns:a16="http://schemas.microsoft.com/office/drawing/2014/main" id="{7293D6CC-6525-4327-A00E-D98139804856}"/>
              </a:ext>
            </a:extLst>
          </p:cNvPr>
          <p:cNvSpPr txBox="1"/>
          <p:nvPr/>
        </p:nvSpPr>
        <p:spPr>
          <a:xfrm>
            <a:off x="5383657" y="4928393"/>
            <a:ext cx="1424685" cy="1569660"/>
          </a:xfrm>
          <a:prstGeom prst="rect">
            <a:avLst/>
          </a:prstGeom>
          <a:noFill/>
        </p:spPr>
        <p:txBody>
          <a:bodyPr wrap="none" rtlCol="0">
            <a:spAutoFit/>
          </a:bodyPr>
          <a:lstStyle/>
          <a:p>
            <a:r>
              <a:rPr lang="en-US" sz="2400" dirty="0">
                <a:hlinkClick r:id="rId2" action="ppaction://hlinksldjump"/>
              </a:rPr>
              <a:t>Facebook</a:t>
            </a:r>
            <a:endParaRPr lang="en-US" sz="2400" dirty="0"/>
          </a:p>
          <a:p>
            <a:r>
              <a:rPr lang="en-US" sz="2400" dirty="0">
                <a:hlinkClick r:id="rId3" action="ppaction://hlinksldjump"/>
              </a:rPr>
              <a:t>Instagram</a:t>
            </a:r>
            <a:endParaRPr lang="en-US" sz="2400" dirty="0"/>
          </a:p>
          <a:p>
            <a:r>
              <a:rPr lang="en-US" sz="2400" dirty="0">
                <a:hlinkClick r:id="rId4" action="ppaction://hlinksldjump"/>
              </a:rPr>
              <a:t>Twitter</a:t>
            </a:r>
            <a:endParaRPr lang="en-US" sz="2400" dirty="0"/>
          </a:p>
          <a:p>
            <a:r>
              <a:rPr lang="en-US" sz="2400" dirty="0">
                <a:hlinkClick r:id="rId5" action="ppaction://hlinksldjump"/>
              </a:rPr>
              <a:t>Pinterest</a:t>
            </a:r>
            <a:endParaRPr lang="en-US" sz="2400" dirty="0"/>
          </a:p>
        </p:txBody>
      </p:sp>
    </p:spTree>
    <p:extLst>
      <p:ext uri="{BB962C8B-B14F-4D97-AF65-F5344CB8AC3E}">
        <p14:creationId xmlns:p14="http://schemas.microsoft.com/office/powerpoint/2010/main" val="3937620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1A76A-05E6-418F-82F3-809B9F463EAD}"/>
              </a:ext>
            </a:extLst>
          </p:cNvPr>
          <p:cNvSpPr>
            <a:spLocks noGrp="1"/>
          </p:cNvSpPr>
          <p:nvPr>
            <p:ph type="ctrTitle"/>
          </p:nvPr>
        </p:nvSpPr>
        <p:spPr/>
        <p:txBody>
          <a:bodyPr/>
          <a:lstStyle/>
          <a:p>
            <a:r>
              <a:rPr lang="en-US" dirty="0"/>
              <a:t>Facebook</a:t>
            </a:r>
          </a:p>
        </p:txBody>
      </p:sp>
      <p:sp>
        <p:nvSpPr>
          <p:cNvPr id="5" name="Subtitle 4">
            <a:extLst>
              <a:ext uri="{FF2B5EF4-FFF2-40B4-BE49-F238E27FC236}">
                <a16:creationId xmlns:a16="http://schemas.microsoft.com/office/drawing/2014/main" id="{661AC974-FB87-4331-827E-4EF520CFFDC3}"/>
              </a:ext>
            </a:extLst>
          </p:cNvPr>
          <p:cNvSpPr>
            <a:spLocks noGrp="1"/>
          </p:cNvSpPr>
          <p:nvPr>
            <p:ph type="subTitle" idx="1"/>
          </p:nvPr>
        </p:nvSpPr>
        <p:spPr/>
        <p:txBody>
          <a:bodyPr/>
          <a:lstStyle/>
          <a:p>
            <a:r>
              <a:rPr lang="en-US" dirty="0"/>
              <a:t>Campaign: </a:t>
            </a:r>
            <a:r>
              <a:rPr lang="en-US" dirty="0">
                <a:hlinkClick r:id="rId2" action="ppaction://hlinksldjump"/>
              </a:rPr>
              <a:t>Why It’s Magnificent</a:t>
            </a:r>
            <a:endParaRPr lang="en-US" dirty="0"/>
          </a:p>
          <a:p>
            <a:r>
              <a:rPr lang="en-US" dirty="0"/>
              <a:t>Event: </a:t>
            </a:r>
            <a:r>
              <a:rPr lang="en-US" dirty="0">
                <a:hlinkClick r:id="rId3" action="ppaction://hlinksldjump"/>
              </a:rPr>
              <a:t>Magnificent Baby Casting Call</a:t>
            </a:r>
            <a:endParaRPr lang="en-US" dirty="0"/>
          </a:p>
        </p:txBody>
      </p:sp>
    </p:spTree>
    <p:extLst>
      <p:ext uri="{BB962C8B-B14F-4D97-AF65-F5344CB8AC3E}">
        <p14:creationId xmlns:p14="http://schemas.microsoft.com/office/powerpoint/2010/main" val="693566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E92573-1A8E-4785-A5E8-E217E305BC5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1"/>
            <a:ext cx="4186238" cy="6811215"/>
          </a:xfrm>
          <a:prstGeom prst="rect">
            <a:avLst/>
          </a:prstGeom>
        </p:spPr>
      </p:pic>
      <p:sp>
        <p:nvSpPr>
          <p:cNvPr id="3" name="TextBox 2">
            <a:extLst>
              <a:ext uri="{FF2B5EF4-FFF2-40B4-BE49-F238E27FC236}">
                <a16:creationId xmlns:a16="http://schemas.microsoft.com/office/drawing/2014/main" id="{8585819B-36A7-4E60-AF66-D5B7FE5A2955}"/>
              </a:ext>
            </a:extLst>
          </p:cNvPr>
          <p:cNvSpPr txBox="1"/>
          <p:nvPr/>
        </p:nvSpPr>
        <p:spPr>
          <a:xfrm>
            <a:off x="4816977" y="1557338"/>
            <a:ext cx="6655885" cy="1754326"/>
          </a:xfrm>
          <a:prstGeom prst="rect">
            <a:avLst/>
          </a:prstGeom>
          <a:solidFill>
            <a:schemeClr val="bg1"/>
          </a:solidFill>
          <a:ln>
            <a:solidFill>
              <a:schemeClr val="tx1"/>
            </a:solidFill>
          </a:ln>
        </p:spPr>
        <p:txBody>
          <a:bodyPr wrap="square" rtlCol="0">
            <a:spAutoFit/>
          </a:bodyPr>
          <a:lstStyle/>
          <a:p>
            <a:r>
              <a:rPr lang="en-US" dirty="0"/>
              <a:t>Clearly our Rocket Zoom print is about space travel…but what you might not know is that NASA itself got involved. The government agency partnered with Magnificent Baby on a limited edition footie with the NASA logo, sold at the Kennedy Space Center in Florida for the very youngest aspiring astronauts. #</a:t>
            </a:r>
            <a:r>
              <a:rPr lang="en-US" dirty="0" err="1"/>
              <a:t>WhyItsMagnificent</a:t>
            </a:r>
            <a:endParaRPr lang="en-US" dirty="0"/>
          </a:p>
          <a:p>
            <a:r>
              <a:rPr lang="en-US" dirty="0"/>
              <a:t>Shop Rocket Zoom here: </a:t>
            </a:r>
          </a:p>
        </p:txBody>
      </p:sp>
      <p:sp>
        <p:nvSpPr>
          <p:cNvPr id="4" name="TextBox 3">
            <a:extLst>
              <a:ext uri="{FF2B5EF4-FFF2-40B4-BE49-F238E27FC236}">
                <a16:creationId xmlns:a16="http://schemas.microsoft.com/office/drawing/2014/main" id="{298C40FF-85A0-47F3-BF02-4161DE746E31}"/>
              </a:ext>
            </a:extLst>
          </p:cNvPr>
          <p:cNvSpPr txBox="1"/>
          <p:nvPr/>
        </p:nvSpPr>
        <p:spPr>
          <a:xfrm>
            <a:off x="4816977" y="3546337"/>
            <a:ext cx="6655885" cy="1200329"/>
          </a:xfrm>
          <a:prstGeom prst="rect">
            <a:avLst/>
          </a:prstGeom>
          <a:noFill/>
        </p:spPr>
        <p:txBody>
          <a:bodyPr wrap="square" rtlCol="0">
            <a:spAutoFit/>
          </a:bodyPr>
          <a:lstStyle/>
          <a:p>
            <a:r>
              <a:rPr lang="en-US" dirty="0">
                <a:solidFill>
                  <a:srgbClr val="002060"/>
                </a:solidFill>
              </a:rPr>
              <a:t>Magnetic Me prints have been vibrant and unconventional from the beginning. While everyone can register these designs as “cute”, the “Why It’s Magnificent” campaign added resonance by telling the stories behind the prints and their inspirations.  </a:t>
            </a:r>
          </a:p>
        </p:txBody>
      </p:sp>
      <p:sp>
        <p:nvSpPr>
          <p:cNvPr id="5" name="TextBox 4">
            <a:extLst>
              <a:ext uri="{FF2B5EF4-FFF2-40B4-BE49-F238E27FC236}">
                <a16:creationId xmlns:a16="http://schemas.microsoft.com/office/drawing/2014/main" id="{2710EA26-902D-44FE-A001-71E59BA409B0}"/>
              </a:ext>
            </a:extLst>
          </p:cNvPr>
          <p:cNvSpPr txBox="1"/>
          <p:nvPr/>
        </p:nvSpPr>
        <p:spPr>
          <a:xfrm>
            <a:off x="4816977" y="4981339"/>
            <a:ext cx="6841623" cy="1477328"/>
          </a:xfrm>
          <a:prstGeom prst="rect">
            <a:avLst/>
          </a:prstGeom>
          <a:noFill/>
        </p:spPr>
        <p:txBody>
          <a:bodyPr wrap="square" rtlCol="0">
            <a:spAutoFit/>
          </a:bodyPr>
          <a:lstStyle/>
          <a:p>
            <a:r>
              <a:rPr lang="en-US" dirty="0">
                <a:solidFill>
                  <a:srgbClr val="00B050"/>
                </a:solidFill>
              </a:rPr>
              <a:t>By cross-referencing Facebook Insights and Google Analytics data, I found that we received an average of 50% more website visits on days when a link to the website was included in a Facebook post. Bit.ly abbreviated links made link inclusion more visually compatible with the posts. </a:t>
            </a:r>
          </a:p>
        </p:txBody>
      </p:sp>
    </p:spTree>
    <p:extLst>
      <p:ext uri="{BB962C8B-B14F-4D97-AF65-F5344CB8AC3E}">
        <p14:creationId xmlns:p14="http://schemas.microsoft.com/office/powerpoint/2010/main" val="2298547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9FB76E-A6D5-4971-9898-F9FDC6C5D819}"/>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 y="-1"/>
            <a:ext cx="4262133" cy="6858001"/>
          </a:xfrm>
          <a:prstGeom prst="rect">
            <a:avLst/>
          </a:prstGeom>
        </p:spPr>
      </p:pic>
      <p:sp>
        <p:nvSpPr>
          <p:cNvPr id="3" name="TextBox 2">
            <a:extLst>
              <a:ext uri="{FF2B5EF4-FFF2-40B4-BE49-F238E27FC236}">
                <a16:creationId xmlns:a16="http://schemas.microsoft.com/office/drawing/2014/main" id="{1C8F4647-7420-4570-93D8-723E8BC9CE3C}"/>
              </a:ext>
            </a:extLst>
          </p:cNvPr>
          <p:cNvSpPr txBox="1"/>
          <p:nvPr/>
        </p:nvSpPr>
        <p:spPr>
          <a:xfrm>
            <a:off x="4814888" y="685800"/>
            <a:ext cx="6629400" cy="2585323"/>
          </a:xfrm>
          <a:prstGeom prst="rect">
            <a:avLst/>
          </a:prstGeom>
          <a:solidFill>
            <a:schemeClr val="bg1"/>
          </a:solidFill>
          <a:ln>
            <a:solidFill>
              <a:schemeClr val="tx1"/>
            </a:solidFill>
          </a:ln>
        </p:spPr>
        <p:txBody>
          <a:bodyPr wrap="square" rtlCol="0">
            <a:spAutoFit/>
          </a:bodyPr>
          <a:lstStyle/>
          <a:p>
            <a:r>
              <a:rPr lang="en-US" dirty="0"/>
              <a:t>Our Vintage Transport print is more fantastical than old-fashioned. The umbrella-topped tripe-decker buses, balloon-suspended gondolas, and penny farthing blimps are our take on steampunk, a science fiction genre that interprets futuristic inventions as the people of the 19</a:t>
            </a:r>
            <a:r>
              <a:rPr lang="en-US" baseline="30000" dirty="0"/>
              <a:t>th</a:t>
            </a:r>
            <a:r>
              <a:rPr lang="en-US" dirty="0"/>
              <a:t> century might have imagined them. #</a:t>
            </a:r>
            <a:r>
              <a:rPr lang="en-US" dirty="0" err="1"/>
              <a:t>WhyItsMagnificent</a:t>
            </a:r>
            <a:endParaRPr lang="en-US" dirty="0"/>
          </a:p>
          <a:p>
            <a:r>
              <a:rPr lang="en-US" dirty="0"/>
              <a:t>Below: Vintage Transport burrito, Vintage Transport print details, and French author Albert </a:t>
            </a:r>
            <a:r>
              <a:rPr lang="en-US" dirty="0" err="1"/>
              <a:t>Robida’s</a:t>
            </a:r>
            <a:r>
              <a:rPr lang="en-US" dirty="0"/>
              <a:t> vision of life in the 20</a:t>
            </a:r>
            <a:r>
              <a:rPr lang="en-US" baseline="30000" dirty="0"/>
              <a:t>th</a:t>
            </a:r>
            <a:r>
              <a:rPr lang="en-US" dirty="0"/>
              <a:t> century (1883)</a:t>
            </a:r>
          </a:p>
          <a:p>
            <a:r>
              <a:rPr lang="en-US" dirty="0"/>
              <a:t>Shop Vintage Transport here: </a:t>
            </a:r>
          </a:p>
        </p:txBody>
      </p:sp>
    </p:spTree>
    <p:extLst>
      <p:ext uri="{BB962C8B-B14F-4D97-AF65-F5344CB8AC3E}">
        <p14:creationId xmlns:p14="http://schemas.microsoft.com/office/powerpoint/2010/main" val="516261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CB9B9E-AFBD-4A07-AC9F-A96DF0C95F34}"/>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5861334" cy="6858000"/>
          </a:xfrm>
          <a:prstGeom prst="rect">
            <a:avLst/>
          </a:prstGeom>
        </p:spPr>
      </p:pic>
      <p:sp>
        <p:nvSpPr>
          <p:cNvPr id="3" name="TextBox 2">
            <a:extLst>
              <a:ext uri="{FF2B5EF4-FFF2-40B4-BE49-F238E27FC236}">
                <a16:creationId xmlns:a16="http://schemas.microsoft.com/office/drawing/2014/main" id="{DB8D9B51-2890-48DE-8B9F-69FB13CECE5D}"/>
              </a:ext>
            </a:extLst>
          </p:cNvPr>
          <p:cNvSpPr txBox="1"/>
          <p:nvPr/>
        </p:nvSpPr>
        <p:spPr>
          <a:xfrm>
            <a:off x="6772275" y="1071563"/>
            <a:ext cx="4643438" cy="923330"/>
          </a:xfrm>
          <a:prstGeom prst="rect">
            <a:avLst/>
          </a:prstGeom>
          <a:solidFill>
            <a:schemeClr val="bg1"/>
          </a:solidFill>
          <a:ln>
            <a:solidFill>
              <a:schemeClr val="tx1"/>
            </a:solidFill>
          </a:ln>
        </p:spPr>
        <p:txBody>
          <a:bodyPr wrap="square" rtlCol="0">
            <a:spAutoFit/>
          </a:bodyPr>
          <a:lstStyle/>
          <a:p>
            <a:r>
              <a:rPr lang="en-US" dirty="0"/>
              <a:t>Calling all ca-</a:t>
            </a:r>
            <a:r>
              <a:rPr lang="en-US" dirty="0" err="1"/>
              <a:t>yute</a:t>
            </a:r>
            <a:r>
              <a:rPr lang="en-US" dirty="0"/>
              <a:t> babies! Monday, Aug 24 in New York! Please email </a:t>
            </a:r>
            <a:r>
              <a:rPr lang="en-US" dirty="0">
                <a:hlinkClick r:id="rId3"/>
              </a:rPr>
              <a:t>casting@magnificentbaby.com</a:t>
            </a:r>
            <a:r>
              <a:rPr lang="en-US" dirty="0"/>
              <a:t> if interested. </a:t>
            </a:r>
          </a:p>
        </p:txBody>
      </p:sp>
      <p:sp>
        <p:nvSpPr>
          <p:cNvPr id="4" name="TextBox 3">
            <a:extLst>
              <a:ext uri="{FF2B5EF4-FFF2-40B4-BE49-F238E27FC236}">
                <a16:creationId xmlns:a16="http://schemas.microsoft.com/office/drawing/2014/main" id="{E23F7FC3-67CD-4201-B1FE-ADFD3BAD8380}"/>
              </a:ext>
            </a:extLst>
          </p:cNvPr>
          <p:cNvSpPr txBox="1"/>
          <p:nvPr/>
        </p:nvSpPr>
        <p:spPr>
          <a:xfrm>
            <a:off x="6772275" y="2857500"/>
            <a:ext cx="4872038" cy="646331"/>
          </a:xfrm>
          <a:prstGeom prst="rect">
            <a:avLst/>
          </a:prstGeom>
          <a:noFill/>
        </p:spPr>
        <p:txBody>
          <a:bodyPr wrap="square" rtlCol="0">
            <a:spAutoFit/>
          </a:bodyPr>
          <a:lstStyle/>
          <a:p>
            <a:r>
              <a:rPr lang="en-US" dirty="0">
                <a:solidFill>
                  <a:srgbClr val="002060"/>
                </a:solidFill>
              </a:rPr>
              <a:t>Magnetic Me had two photo shoots per year, for the Spring and Fall collections.</a:t>
            </a:r>
          </a:p>
        </p:txBody>
      </p:sp>
    </p:spTree>
    <p:extLst>
      <p:ext uri="{BB962C8B-B14F-4D97-AF65-F5344CB8AC3E}">
        <p14:creationId xmlns:p14="http://schemas.microsoft.com/office/powerpoint/2010/main" val="517730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5AB05D-51EF-411B-9773-2D62D85B7E6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1"/>
            <a:ext cx="4688237" cy="6858001"/>
          </a:xfrm>
          <a:prstGeom prst="rect">
            <a:avLst/>
          </a:prstGeom>
        </p:spPr>
      </p:pic>
      <p:sp>
        <p:nvSpPr>
          <p:cNvPr id="3" name="TextBox 2">
            <a:extLst>
              <a:ext uri="{FF2B5EF4-FFF2-40B4-BE49-F238E27FC236}">
                <a16:creationId xmlns:a16="http://schemas.microsoft.com/office/drawing/2014/main" id="{A6D8AEE3-150C-4003-AE45-859546B5C327}"/>
              </a:ext>
            </a:extLst>
          </p:cNvPr>
          <p:cNvSpPr txBox="1"/>
          <p:nvPr/>
        </p:nvSpPr>
        <p:spPr>
          <a:xfrm>
            <a:off x="5595936" y="-1"/>
            <a:ext cx="6596063" cy="3139321"/>
          </a:xfrm>
          <a:prstGeom prst="rect">
            <a:avLst/>
          </a:prstGeom>
          <a:solidFill>
            <a:schemeClr val="bg1"/>
          </a:solidFill>
          <a:ln>
            <a:solidFill>
              <a:schemeClr val="tx1"/>
            </a:solidFill>
          </a:ln>
        </p:spPr>
        <p:txBody>
          <a:bodyPr wrap="square" rtlCol="0">
            <a:spAutoFit/>
          </a:bodyPr>
          <a:lstStyle/>
          <a:p>
            <a:r>
              <a:rPr lang="en-US" dirty="0"/>
              <a:t>It might be tempting to associate Magnificent Baby with our headquarters in New York – but did you know we are loved </a:t>
            </a:r>
            <a:r>
              <a:rPr lang="en-US" dirty="0" err="1"/>
              <a:t>alllll</a:t>
            </a:r>
            <a:r>
              <a:rPr lang="en-US" dirty="0"/>
              <a:t> over the world? Magnificent Baby has fans in the United States, Canada, Mexico, Costa Rica, Panama, Colombia, Peru, Paraguay, Brazil, Argentina, Puerto Rico, the Dominican Republic, Ireland, the UK, Portugal, Italy, France, Belgium, The Netherlands, Germany, Russia, Romania, Bulgaria, Greece, Turkey, Georgia, Israel, Tunisia, South Africa, Jordan, Iraq, Pakistan, India, Hong Kong, Taiwan, China, Japan, Thailand, Malaysia, Singapore, Indonesia, the Philippines, Australia and New Zealand. We can’t wait to spread our influence even further! </a:t>
            </a:r>
          </a:p>
        </p:txBody>
      </p:sp>
      <p:sp>
        <p:nvSpPr>
          <p:cNvPr id="4" name="TextBox 3">
            <a:extLst>
              <a:ext uri="{FF2B5EF4-FFF2-40B4-BE49-F238E27FC236}">
                <a16:creationId xmlns:a16="http://schemas.microsoft.com/office/drawing/2014/main" id="{3BCDDDF0-9A57-462A-8FA6-06F25ADB36F3}"/>
              </a:ext>
            </a:extLst>
          </p:cNvPr>
          <p:cNvSpPr txBox="1"/>
          <p:nvPr/>
        </p:nvSpPr>
        <p:spPr>
          <a:xfrm>
            <a:off x="5595937" y="3584557"/>
            <a:ext cx="6596062" cy="2862322"/>
          </a:xfrm>
          <a:prstGeom prst="rect">
            <a:avLst/>
          </a:prstGeom>
          <a:noFill/>
        </p:spPr>
        <p:txBody>
          <a:bodyPr wrap="square" rtlCol="0">
            <a:spAutoFit/>
          </a:bodyPr>
          <a:lstStyle/>
          <a:p>
            <a:r>
              <a:rPr lang="en-US" dirty="0">
                <a:solidFill>
                  <a:srgbClr val="002060"/>
                </a:solidFill>
              </a:rPr>
              <a:t>These were the nations where Magnetic Me had </a:t>
            </a:r>
            <a:r>
              <a:rPr lang="en-US" dirty="0" err="1">
                <a:solidFill>
                  <a:srgbClr val="002060"/>
                </a:solidFill>
              </a:rPr>
              <a:t>stockists</a:t>
            </a:r>
            <a:r>
              <a:rPr lang="en-US" dirty="0">
                <a:solidFill>
                  <a:srgbClr val="002060"/>
                </a:solidFill>
              </a:rPr>
              <a:t> at the time. When I started at the company, I was struck by their incredible global reach considering they were only five years old and their headquarters consisted of one room with five full-time employees (including the two co-founders) and 1-3 interns. I thought customers should know about this as well. Psychologically speaking, people feel more persuaded to like things that other people already like, like a crowded restaurant, a full tip jar, or a baby clothing brand in more than 40 countries. I listed the countries (and Puerto Rico) in the order of a contiguous route that one might take to visit them all. </a:t>
            </a:r>
          </a:p>
        </p:txBody>
      </p:sp>
    </p:spTree>
    <p:extLst>
      <p:ext uri="{BB962C8B-B14F-4D97-AF65-F5344CB8AC3E}">
        <p14:creationId xmlns:p14="http://schemas.microsoft.com/office/powerpoint/2010/main" val="3561886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67FEF-F5ED-4689-ACFA-80CCBFB6A0CF}"/>
              </a:ext>
            </a:extLst>
          </p:cNvPr>
          <p:cNvSpPr>
            <a:spLocks noGrp="1"/>
          </p:cNvSpPr>
          <p:nvPr>
            <p:ph type="ctrTitle"/>
          </p:nvPr>
        </p:nvSpPr>
        <p:spPr/>
        <p:txBody>
          <a:bodyPr/>
          <a:lstStyle/>
          <a:p>
            <a:r>
              <a:rPr lang="en-US" dirty="0"/>
              <a:t>Instagram</a:t>
            </a:r>
          </a:p>
        </p:txBody>
      </p:sp>
      <p:sp>
        <p:nvSpPr>
          <p:cNvPr id="3" name="Subtitle 2">
            <a:extLst>
              <a:ext uri="{FF2B5EF4-FFF2-40B4-BE49-F238E27FC236}">
                <a16:creationId xmlns:a16="http://schemas.microsoft.com/office/drawing/2014/main" id="{FF4D75E3-88A6-41F6-A1F7-97F6D29BE2EA}"/>
              </a:ext>
            </a:extLst>
          </p:cNvPr>
          <p:cNvSpPr>
            <a:spLocks noGrp="1"/>
          </p:cNvSpPr>
          <p:nvPr>
            <p:ph type="subTitle" idx="1"/>
          </p:nvPr>
        </p:nvSpPr>
        <p:spPr>
          <a:xfrm>
            <a:off x="1524000" y="3602037"/>
            <a:ext cx="9677400" cy="2941637"/>
          </a:xfrm>
        </p:spPr>
        <p:txBody>
          <a:bodyPr>
            <a:normAutofit/>
          </a:bodyPr>
          <a:lstStyle/>
          <a:p>
            <a:r>
              <a:rPr lang="en-US" dirty="0"/>
              <a:t>Campaigns: </a:t>
            </a:r>
            <a:r>
              <a:rPr lang="en-US" dirty="0">
                <a:hlinkClick r:id="rId2" action="ppaction://hlinksldjump"/>
              </a:rPr>
              <a:t>Beach Day Giveaway</a:t>
            </a:r>
            <a:r>
              <a:rPr lang="en-US" dirty="0"/>
              <a:t>, </a:t>
            </a:r>
            <a:r>
              <a:rPr lang="en-US" dirty="0">
                <a:hlinkClick r:id="rId3" action="ppaction://hlinksldjump"/>
              </a:rPr>
              <a:t>The Gift for Dad (that’s Really for Mom), </a:t>
            </a:r>
            <a:r>
              <a:rPr lang="en-US" dirty="0">
                <a:hlinkClick r:id="rId4" action="ppaction://hlinksldjump"/>
              </a:rPr>
              <a:t>Magnificent Baby of the Week</a:t>
            </a:r>
            <a:r>
              <a:rPr lang="en-US" dirty="0"/>
              <a:t>, </a:t>
            </a:r>
            <a:r>
              <a:rPr lang="en-US" dirty="0">
                <a:hlinkClick r:id="rId5" action="ppaction://hlinksldjump"/>
              </a:rPr>
              <a:t>Prayers for Finn</a:t>
            </a:r>
            <a:endParaRPr lang="en-US" dirty="0"/>
          </a:p>
          <a:p>
            <a:r>
              <a:rPr lang="en-US" dirty="0"/>
              <a:t>Launches: </a:t>
            </a:r>
            <a:r>
              <a:rPr lang="en-US" dirty="0">
                <a:hlinkClick r:id="rId6" action="ppaction://hlinksldjump"/>
              </a:rPr>
              <a:t>Spring 2015 Collection</a:t>
            </a:r>
            <a:r>
              <a:rPr lang="en-US" dirty="0"/>
              <a:t>, </a:t>
            </a:r>
            <a:r>
              <a:rPr lang="en-US" dirty="0">
                <a:hlinkClick r:id="rId7" action="ppaction://hlinksldjump"/>
              </a:rPr>
              <a:t>Fall 2015 Collection</a:t>
            </a:r>
            <a:endParaRPr lang="en-US" dirty="0"/>
          </a:p>
          <a:p>
            <a:r>
              <a:rPr lang="en-US" dirty="0"/>
              <a:t>Events: </a:t>
            </a:r>
            <a:r>
              <a:rPr lang="en-US" dirty="0">
                <a:hlinkClick r:id="rId8" action="ppaction://hlinksldjump"/>
              </a:rPr>
              <a:t>New York Baby Show</a:t>
            </a:r>
            <a:r>
              <a:rPr lang="en-US" dirty="0"/>
              <a:t>, </a:t>
            </a:r>
            <a:r>
              <a:rPr lang="en-US" dirty="0">
                <a:hlinkClick r:id="rId9" action="ppaction://hlinksldjump"/>
              </a:rPr>
              <a:t>NY Now</a:t>
            </a:r>
            <a:r>
              <a:rPr lang="en-US" dirty="0"/>
              <a:t>, </a:t>
            </a:r>
            <a:r>
              <a:rPr lang="en-US" dirty="0">
                <a:hlinkClick r:id="rId10" action="ppaction://hlinksldjump"/>
              </a:rPr>
              <a:t>Spring 2016 Photo Shoot</a:t>
            </a:r>
            <a:endParaRPr lang="en-US" dirty="0"/>
          </a:p>
          <a:p>
            <a:r>
              <a:rPr lang="en-US" dirty="0"/>
              <a:t>Public Relations: </a:t>
            </a:r>
            <a:r>
              <a:rPr lang="en-US" dirty="0">
                <a:hlinkClick r:id="rId11" action="ppaction://hlinksldjump"/>
              </a:rPr>
              <a:t>Beverley Mitchell</a:t>
            </a:r>
            <a:endParaRPr lang="en-US" dirty="0"/>
          </a:p>
          <a:p>
            <a:r>
              <a:rPr lang="en-US" dirty="0"/>
              <a:t>Featured Products: </a:t>
            </a:r>
            <a:r>
              <a:rPr lang="en-US" dirty="0">
                <a:hlinkClick r:id="rId12" action="ppaction://hlinksldjump"/>
              </a:rPr>
              <a:t>Wrist Rattles</a:t>
            </a:r>
            <a:r>
              <a:rPr lang="en-US" dirty="0"/>
              <a:t>, </a:t>
            </a:r>
            <a:r>
              <a:rPr lang="en-US" dirty="0">
                <a:hlinkClick r:id="rId13" action="ppaction://hlinksldjump"/>
              </a:rPr>
              <a:t>Excess Inventory</a:t>
            </a: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114650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FA7F5C-BC29-4947-8BBB-5702C2BC975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444038" cy="5743460"/>
          </a:xfrm>
          <a:prstGeom prst="rect">
            <a:avLst/>
          </a:prstGeom>
        </p:spPr>
      </p:pic>
      <p:sp>
        <p:nvSpPr>
          <p:cNvPr id="3" name="TextBox 2">
            <a:extLst>
              <a:ext uri="{FF2B5EF4-FFF2-40B4-BE49-F238E27FC236}">
                <a16:creationId xmlns:a16="http://schemas.microsoft.com/office/drawing/2014/main" id="{8403BEFC-6F11-492B-89AD-51FF945C8193}"/>
              </a:ext>
            </a:extLst>
          </p:cNvPr>
          <p:cNvSpPr txBox="1"/>
          <p:nvPr/>
        </p:nvSpPr>
        <p:spPr>
          <a:xfrm>
            <a:off x="0" y="5657671"/>
            <a:ext cx="10958513" cy="1200329"/>
          </a:xfrm>
          <a:prstGeom prst="rect">
            <a:avLst/>
          </a:prstGeom>
          <a:solidFill>
            <a:schemeClr val="bg1"/>
          </a:solidFill>
          <a:ln>
            <a:solidFill>
              <a:schemeClr val="tx1"/>
            </a:solidFill>
          </a:ln>
        </p:spPr>
        <p:txBody>
          <a:bodyPr wrap="square" rtlCol="0">
            <a:spAutoFit/>
          </a:bodyPr>
          <a:lstStyle/>
          <a:p>
            <a:r>
              <a:rPr lang="en-US" dirty="0"/>
              <a:t>Today is the last day to enter our #</a:t>
            </a:r>
            <a:r>
              <a:rPr lang="en-US" dirty="0" err="1"/>
              <a:t>BeachDayGiveaway</a:t>
            </a:r>
            <a:r>
              <a:rPr lang="en-US" dirty="0"/>
              <a:t> with Angel Dear, </a:t>
            </a:r>
            <a:r>
              <a:rPr lang="en-US" dirty="0" err="1"/>
              <a:t>Noblo</a:t>
            </a:r>
            <a:r>
              <a:rPr lang="en-US" dirty="0"/>
              <a:t>, MD Moms, Green Toys, Sand Gone, </a:t>
            </a:r>
            <a:r>
              <a:rPr lang="en-US" dirty="0" err="1"/>
              <a:t>Bogg</a:t>
            </a:r>
            <a:r>
              <a:rPr lang="en-US" dirty="0"/>
              <a:t> Bag, </a:t>
            </a:r>
            <a:r>
              <a:rPr lang="en-US" dirty="0" err="1"/>
              <a:t>Chewbeads</a:t>
            </a:r>
            <a:r>
              <a:rPr lang="en-US" dirty="0"/>
              <a:t>, Snapper Rock, </a:t>
            </a:r>
            <a:r>
              <a:rPr lang="en-US" dirty="0" err="1"/>
              <a:t>EZShade</a:t>
            </a:r>
            <a:r>
              <a:rPr lang="en-US" dirty="0"/>
              <a:t>, Psi Bands, Jaq </a:t>
            </a:r>
            <a:r>
              <a:rPr lang="en-US" dirty="0" err="1"/>
              <a:t>Jaq</a:t>
            </a:r>
            <a:r>
              <a:rPr lang="en-US" dirty="0"/>
              <a:t> Bird, Flap Happy, </a:t>
            </a:r>
            <a:r>
              <a:rPr lang="en-US" dirty="0" err="1"/>
              <a:t>Babiators</a:t>
            </a:r>
            <a:r>
              <a:rPr lang="en-US" dirty="0"/>
              <a:t>, and Magnificent Baby! One winner will get everything you need for a day at the beach for mom &amp; baby! Visit magnificentbaby.com to enter.</a:t>
            </a:r>
          </a:p>
        </p:txBody>
      </p:sp>
      <p:sp>
        <p:nvSpPr>
          <p:cNvPr id="4" name="TextBox 3">
            <a:extLst>
              <a:ext uri="{FF2B5EF4-FFF2-40B4-BE49-F238E27FC236}">
                <a16:creationId xmlns:a16="http://schemas.microsoft.com/office/drawing/2014/main" id="{CD5BF3CE-91CF-4C80-B3B4-CBFA7E58DFE4}"/>
              </a:ext>
            </a:extLst>
          </p:cNvPr>
          <p:cNvSpPr txBox="1"/>
          <p:nvPr/>
        </p:nvSpPr>
        <p:spPr>
          <a:xfrm>
            <a:off x="9601201" y="0"/>
            <a:ext cx="2300287" cy="5632311"/>
          </a:xfrm>
          <a:prstGeom prst="rect">
            <a:avLst/>
          </a:prstGeom>
          <a:noFill/>
        </p:spPr>
        <p:txBody>
          <a:bodyPr wrap="square" rtlCol="0">
            <a:spAutoFit/>
          </a:bodyPr>
          <a:lstStyle/>
          <a:p>
            <a:r>
              <a:rPr lang="en-US" dirty="0">
                <a:solidFill>
                  <a:srgbClr val="002060"/>
                </a:solidFill>
              </a:rPr>
              <a:t>The Beach Day Giveaway was a partnership with 13 brands with complementary baby and beach products, in which one winner would receive a product from each brand. Liking the Facebook pages of all brands was required for entry (with an additional entry for each follow of another social media account). The result was thousands of new Magnetic Me followers!</a:t>
            </a:r>
          </a:p>
        </p:txBody>
      </p:sp>
    </p:spTree>
    <p:extLst>
      <p:ext uri="{BB962C8B-B14F-4D97-AF65-F5344CB8AC3E}">
        <p14:creationId xmlns:p14="http://schemas.microsoft.com/office/powerpoint/2010/main" val="1302181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B294CA-F127-4458-A803-F00592F1223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 y="0"/>
            <a:ext cx="12192000" cy="5838007"/>
          </a:xfrm>
          <a:prstGeom prst="rect">
            <a:avLst/>
          </a:prstGeom>
        </p:spPr>
      </p:pic>
      <p:sp>
        <p:nvSpPr>
          <p:cNvPr id="3" name="TextBox 2">
            <a:extLst>
              <a:ext uri="{FF2B5EF4-FFF2-40B4-BE49-F238E27FC236}">
                <a16:creationId xmlns:a16="http://schemas.microsoft.com/office/drawing/2014/main" id="{D40F7B80-C5D8-4E80-95BE-C01C423A1A78}"/>
              </a:ext>
            </a:extLst>
          </p:cNvPr>
          <p:cNvSpPr txBox="1"/>
          <p:nvPr/>
        </p:nvSpPr>
        <p:spPr>
          <a:xfrm>
            <a:off x="485775" y="6086475"/>
            <a:ext cx="10958513" cy="646331"/>
          </a:xfrm>
          <a:prstGeom prst="rect">
            <a:avLst/>
          </a:prstGeom>
          <a:solidFill>
            <a:schemeClr val="bg1"/>
          </a:solidFill>
          <a:ln>
            <a:solidFill>
              <a:schemeClr val="tx1"/>
            </a:solidFill>
          </a:ln>
        </p:spPr>
        <p:txBody>
          <a:bodyPr wrap="square" rtlCol="0">
            <a:spAutoFit/>
          </a:bodyPr>
          <a:lstStyle/>
          <a:p>
            <a:r>
              <a:rPr lang="en-US" dirty="0"/>
              <a:t>This could be you! Feel like a kid again by winning 14 beach products in our #</a:t>
            </a:r>
            <a:r>
              <a:rPr lang="en-US" dirty="0" err="1"/>
              <a:t>BeachDayGiveaway</a:t>
            </a:r>
            <a:r>
              <a:rPr lang="en-US" dirty="0"/>
              <a:t>! Today is the last day! To enter simply go to magnificentbaby.com. </a:t>
            </a:r>
          </a:p>
        </p:txBody>
      </p:sp>
    </p:spTree>
    <p:extLst>
      <p:ext uri="{BB962C8B-B14F-4D97-AF65-F5344CB8AC3E}">
        <p14:creationId xmlns:p14="http://schemas.microsoft.com/office/powerpoint/2010/main" val="1194699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BF9C98-00EA-4B61-98B0-8F5422F566E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686925" cy="5757862"/>
          </a:xfrm>
          <a:prstGeom prst="rect">
            <a:avLst/>
          </a:prstGeom>
        </p:spPr>
      </p:pic>
      <p:sp>
        <p:nvSpPr>
          <p:cNvPr id="3" name="TextBox 2">
            <a:extLst>
              <a:ext uri="{FF2B5EF4-FFF2-40B4-BE49-F238E27FC236}">
                <a16:creationId xmlns:a16="http://schemas.microsoft.com/office/drawing/2014/main" id="{B7ED210B-FBAA-4B15-A6AE-A9D98B5C30D9}"/>
              </a:ext>
            </a:extLst>
          </p:cNvPr>
          <p:cNvSpPr txBox="1"/>
          <p:nvPr/>
        </p:nvSpPr>
        <p:spPr>
          <a:xfrm>
            <a:off x="0" y="6015037"/>
            <a:ext cx="9686925" cy="646331"/>
          </a:xfrm>
          <a:prstGeom prst="rect">
            <a:avLst/>
          </a:prstGeom>
          <a:solidFill>
            <a:schemeClr val="bg1"/>
          </a:solidFill>
          <a:ln>
            <a:solidFill>
              <a:schemeClr val="tx1"/>
            </a:solidFill>
          </a:ln>
        </p:spPr>
        <p:txBody>
          <a:bodyPr wrap="square" rtlCol="0">
            <a:spAutoFit/>
          </a:bodyPr>
          <a:lstStyle/>
          <a:p>
            <a:r>
              <a:rPr lang="en-US" dirty="0"/>
              <a:t>Take a selfie of Dad and Baby on Instagram or Facebook to be featured on our website! #</a:t>
            </a:r>
            <a:r>
              <a:rPr lang="en-US" dirty="0" err="1"/>
              <a:t>fathersday</a:t>
            </a:r>
            <a:r>
              <a:rPr lang="en-US" dirty="0"/>
              <a:t> #gift4dad4mom</a:t>
            </a:r>
          </a:p>
        </p:txBody>
      </p:sp>
      <p:sp>
        <p:nvSpPr>
          <p:cNvPr id="4" name="TextBox 3">
            <a:extLst>
              <a:ext uri="{FF2B5EF4-FFF2-40B4-BE49-F238E27FC236}">
                <a16:creationId xmlns:a16="http://schemas.microsoft.com/office/drawing/2014/main" id="{609CEA5B-82C3-431B-8E24-99434B9385B2}"/>
              </a:ext>
            </a:extLst>
          </p:cNvPr>
          <p:cNvSpPr txBox="1"/>
          <p:nvPr/>
        </p:nvSpPr>
        <p:spPr>
          <a:xfrm>
            <a:off x="9929812" y="0"/>
            <a:ext cx="2043113" cy="6740307"/>
          </a:xfrm>
          <a:prstGeom prst="rect">
            <a:avLst/>
          </a:prstGeom>
          <a:noFill/>
        </p:spPr>
        <p:txBody>
          <a:bodyPr wrap="square" rtlCol="0">
            <a:spAutoFit/>
          </a:bodyPr>
          <a:lstStyle/>
          <a:p>
            <a:r>
              <a:rPr lang="en-US" dirty="0">
                <a:solidFill>
                  <a:srgbClr val="002060"/>
                </a:solidFill>
              </a:rPr>
              <a:t>Since our social media following was 90% female, The Gift for Dad (that’s Really for Mom) was a cheeky spin on Father’s Day, a call to action for mothers to buy Magnetic Me products to give the fathers (on behalf of infant children too young to pick out gifts themselves). It was a joke about the tendency for people to give their significant other a gift, then use said gift more often than the significant other does. </a:t>
            </a:r>
          </a:p>
        </p:txBody>
      </p:sp>
    </p:spTree>
    <p:extLst>
      <p:ext uri="{BB962C8B-B14F-4D97-AF65-F5344CB8AC3E}">
        <p14:creationId xmlns:p14="http://schemas.microsoft.com/office/powerpoint/2010/main" val="1451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70E3DA-7C30-4D5E-8349-1B0B81F0A10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558337" cy="5676854"/>
          </a:xfrm>
          <a:prstGeom prst="rect">
            <a:avLst/>
          </a:prstGeom>
        </p:spPr>
      </p:pic>
      <p:sp>
        <p:nvSpPr>
          <p:cNvPr id="3" name="TextBox 2">
            <a:extLst>
              <a:ext uri="{FF2B5EF4-FFF2-40B4-BE49-F238E27FC236}">
                <a16:creationId xmlns:a16="http://schemas.microsoft.com/office/drawing/2014/main" id="{AE1FF21F-3407-45E7-A467-400D49D7E44E}"/>
              </a:ext>
            </a:extLst>
          </p:cNvPr>
          <p:cNvSpPr txBox="1"/>
          <p:nvPr/>
        </p:nvSpPr>
        <p:spPr>
          <a:xfrm>
            <a:off x="-1" y="5919742"/>
            <a:ext cx="9558337" cy="646331"/>
          </a:xfrm>
          <a:prstGeom prst="rect">
            <a:avLst/>
          </a:prstGeom>
          <a:solidFill>
            <a:schemeClr val="bg1"/>
          </a:solidFill>
          <a:ln>
            <a:solidFill>
              <a:schemeClr val="tx1"/>
            </a:solidFill>
          </a:ln>
        </p:spPr>
        <p:txBody>
          <a:bodyPr wrap="square" rtlCol="0">
            <a:spAutoFit/>
          </a:bodyPr>
          <a:lstStyle/>
          <a:p>
            <a:r>
              <a:rPr lang="en-US" dirty="0"/>
              <a:t>#</a:t>
            </a:r>
            <a:r>
              <a:rPr lang="en-US" dirty="0" err="1"/>
              <a:t>MagnificentBabyoftheWeek</a:t>
            </a:r>
            <a:r>
              <a:rPr lang="en-US" dirty="0"/>
              <a:t> -- #</a:t>
            </a:r>
            <a:r>
              <a:rPr lang="en-US" dirty="0" err="1"/>
              <a:t>FathersDay</a:t>
            </a:r>
            <a:r>
              <a:rPr lang="en-US" dirty="0"/>
              <a:t> Edition! Here is Bryden opening a present with Dad (and photographer Mom) on his #1stbirthday. </a:t>
            </a:r>
          </a:p>
        </p:txBody>
      </p:sp>
      <p:sp>
        <p:nvSpPr>
          <p:cNvPr id="4" name="TextBox 3">
            <a:extLst>
              <a:ext uri="{FF2B5EF4-FFF2-40B4-BE49-F238E27FC236}">
                <a16:creationId xmlns:a16="http://schemas.microsoft.com/office/drawing/2014/main" id="{DE18D51A-C107-4628-95FF-354C75578C72}"/>
              </a:ext>
            </a:extLst>
          </p:cNvPr>
          <p:cNvSpPr txBox="1"/>
          <p:nvPr/>
        </p:nvSpPr>
        <p:spPr>
          <a:xfrm>
            <a:off x="9658350" y="100013"/>
            <a:ext cx="2371725" cy="1477328"/>
          </a:xfrm>
          <a:prstGeom prst="rect">
            <a:avLst/>
          </a:prstGeom>
          <a:noFill/>
        </p:spPr>
        <p:txBody>
          <a:bodyPr wrap="square" rtlCol="0">
            <a:spAutoFit/>
          </a:bodyPr>
          <a:lstStyle/>
          <a:p>
            <a:r>
              <a:rPr lang="en-US" dirty="0">
                <a:solidFill>
                  <a:srgbClr val="002060"/>
                </a:solidFill>
              </a:rPr>
              <a:t>A customer entry from our Father’s Day campaign (with Bryden in our Nantucket Polo Set!).</a:t>
            </a:r>
          </a:p>
        </p:txBody>
      </p:sp>
    </p:spTree>
    <p:extLst>
      <p:ext uri="{BB962C8B-B14F-4D97-AF65-F5344CB8AC3E}">
        <p14:creationId xmlns:p14="http://schemas.microsoft.com/office/powerpoint/2010/main" val="873021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E6EC22-B7BC-4C66-B6E0-2C89D50B0FD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2000" cy="5779801"/>
          </a:xfrm>
          <a:prstGeom prst="rect">
            <a:avLst/>
          </a:prstGeom>
        </p:spPr>
      </p:pic>
      <p:sp>
        <p:nvSpPr>
          <p:cNvPr id="3" name="TextBox 2">
            <a:extLst>
              <a:ext uri="{FF2B5EF4-FFF2-40B4-BE49-F238E27FC236}">
                <a16:creationId xmlns:a16="http://schemas.microsoft.com/office/drawing/2014/main" id="{1654BCC4-5853-4BE8-BB78-5907F6F665BF}"/>
              </a:ext>
            </a:extLst>
          </p:cNvPr>
          <p:cNvSpPr txBox="1"/>
          <p:nvPr/>
        </p:nvSpPr>
        <p:spPr>
          <a:xfrm>
            <a:off x="485776" y="6086475"/>
            <a:ext cx="4243388" cy="369332"/>
          </a:xfrm>
          <a:prstGeom prst="rect">
            <a:avLst/>
          </a:prstGeom>
          <a:solidFill>
            <a:schemeClr val="bg1"/>
          </a:solidFill>
          <a:ln>
            <a:solidFill>
              <a:schemeClr val="tx1"/>
            </a:solidFill>
          </a:ln>
        </p:spPr>
        <p:txBody>
          <a:bodyPr wrap="square" rtlCol="0">
            <a:spAutoFit/>
          </a:bodyPr>
          <a:lstStyle/>
          <a:p>
            <a:r>
              <a:rPr lang="en-US" dirty="0"/>
              <a:t>#</a:t>
            </a:r>
            <a:r>
              <a:rPr lang="en-US" dirty="0" err="1"/>
              <a:t>HappyFathersDay</a:t>
            </a:r>
            <a:r>
              <a:rPr lang="en-US" dirty="0"/>
              <a:t> from Magnificent Baby!</a:t>
            </a:r>
          </a:p>
        </p:txBody>
      </p:sp>
      <p:sp>
        <p:nvSpPr>
          <p:cNvPr id="4" name="TextBox 3">
            <a:extLst>
              <a:ext uri="{FF2B5EF4-FFF2-40B4-BE49-F238E27FC236}">
                <a16:creationId xmlns:a16="http://schemas.microsoft.com/office/drawing/2014/main" id="{BDD81FF6-7E05-4534-9F3B-CAB3B80424F3}"/>
              </a:ext>
            </a:extLst>
          </p:cNvPr>
          <p:cNvSpPr txBox="1"/>
          <p:nvPr/>
        </p:nvSpPr>
        <p:spPr>
          <a:xfrm>
            <a:off x="4914900" y="5947975"/>
            <a:ext cx="7100887" cy="646331"/>
          </a:xfrm>
          <a:prstGeom prst="rect">
            <a:avLst/>
          </a:prstGeom>
          <a:noFill/>
        </p:spPr>
        <p:txBody>
          <a:bodyPr wrap="square" rtlCol="0">
            <a:spAutoFit/>
          </a:bodyPr>
          <a:lstStyle/>
          <a:p>
            <a:r>
              <a:rPr lang="en-US" dirty="0">
                <a:solidFill>
                  <a:srgbClr val="002060"/>
                </a:solidFill>
              </a:rPr>
              <a:t>Our Love Birds, Elephants on Parade, and Kites prints paired with heartwarming and funny photos of fathers and babies from the Internet.</a:t>
            </a:r>
          </a:p>
        </p:txBody>
      </p:sp>
    </p:spTree>
    <p:extLst>
      <p:ext uri="{BB962C8B-B14F-4D97-AF65-F5344CB8AC3E}">
        <p14:creationId xmlns:p14="http://schemas.microsoft.com/office/powerpoint/2010/main" val="2158880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87B05B-8737-4323-9816-16A5FFE65E3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672639" cy="5699393"/>
          </a:xfrm>
          <a:prstGeom prst="rect">
            <a:avLst/>
          </a:prstGeom>
        </p:spPr>
      </p:pic>
      <p:sp>
        <p:nvSpPr>
          <p:cNvPr id="3" name="TextBox 2">
            <a:extLst>
              <a:ext uri="{FF2B5EF4-FFF2-40B4-BE49-F238E27FC236}">
                <a16:creationId xmlns:a16="http://schemas.microsoft.com/office/drawing/2014/main" id="{D8C7BE18-020B-465E-AACC-76D590554ED1}"/>
              </a:ext>
            </a:extLst>
          </p:cNvPr>
          <p:cNvSpPr txBox="1"/>
          <p:nvPr/>
        </p:nvSpPr>
        <p:spPr>
          <a:xfrm>
            <a:off x="0" y="5943600"/>
            <a:ext cx="9672639" cy="646331"/>
          </a:xfrm>
          <a:prstGeom prst="rect">
            <a:avLst/>
          </a:prstGeom>
          <a:solidFill>
            <a:schemeClr val="bg1"/>
          </a:solidFill>
          <a:ln>
            <a:solidFill>
              <a:schemeClr val="tx1"/>
            </a:solidFill>
          </a:ln>
        </p:spPr>
        <p:txBody>
          <a:bodyPr wrap="square" rtlCol="0">
            <a:spAutoFit/>
          </a:bodyPr>
          <a:lstStyle/>
          <a:p>
            <a:r>
              <a:rPr lang="en-US" dirty="0"/>
              <a:t>We love wild #accessories…especially when they go so well with a #</a:t>
            </a:r>
            <a:r>
              <a:rPr lang="en-US" dirty="0" err="1"/>
              <a:t>MagnificentBaby</a:t>
            </a:r>
            <a:r>
              <a:rPr lang="en-US" dirty="0"/>
              <a:t> footie! #soft #purple #magnetic</a:t>
            </a:r>
          </a:p>
        </p:txBody>
      </p:sp>
      <p:sp>
        <p:nvSpPr>
          <p:cNvPr id="4" name="TextBox 3">
            <a:extLst>
              <a:ext uri="{FF2B5EF4-FFF2-40B4-BE49-F238E27FC236}">
                <a16:creationId xmlns:a16="http://schemas.microsoft.com/office/drawing/2014/main" id="{F395AD9C-9A6C-47B3-807C-744F571ACE4F}"/>
              </a:ext>
            </a:extLst>
          </p:cNvPr>
          <p:cNvSpPr txBox="1"/>
          <p:nvPr/>
        </p:nvSpPr>
        <p:spPr>
          <a:xfrm>
            <a:off x="9915525" y="-79653"/>
            <a:ext cx="2014537" cy="7017306"/>
          </a:xfrm>
          <a:prstGeom prst="rect">
            <a:avLst/>
          </a:prstGeom>
          <a:noFill/>
        </p:spPr>
        <p:txBody>
          <a:bodyPr wrap="square" rtlCol="0">
            <a:spAutoFit/>
          </a:bodyPr>
          <a:lstStyle/>
          <a:p>
            <a:r>
              <a:rPr lang="en-US" dirty="0">
                <a:solidFill>
                  <a:srgbClr val="002060"/>
                </a:solidFill>
              </a:rPr>
              <a:t>Magnificent Baby of the Week started as a weekly feature of a baby wearing Magnetic Me clothing on our website. When customers started tagging us on Instagram, I responded by reposting these photos, on a more-than-weekly basis, incentivizing those who enjoy Instagram attention (and a shot at the ever-elusive “Instagram fame”) to post photos of their babies and buy Magnetic Me products.</a:t>
            </a:r>
          </a:p>
        </p:txBody>
      </p:sp>
      <p:sp>
        <p:nvSpPr>
          <p:cNvPr id="5" name="TextBox 4">
            <a:extLst>
              <a:ext uri="{FF2B5EF4-FFF2-40B4-BE49-F238E27FC236}">
                <a16:creationId xmlns:a16="http://schemas.microsoft.com/office/drawing/2014/main" id="{06E9677B-0DD7-4CD1-A014-813AB989A2E7}"/>
              </a:ext>
            </a:extLst>
          </p:cNvPr>
          <p:cNvSpPr txBox="1"/>
          <p:nvPr/>
        </p:nvSpPr>
        <p:spPr>
          <a:xfrm>
            <a:off x="6638925" y="2274838"/>
            <a:ext cx="2705100" cy="2308324"/>
          </a:xfrm>
          <a:prstGeom prst="rect">
            <a:avLst/>
          </a:prstGeom>
          <a:noFill/>
        </p:spPr>
        <p:txBody>
          <a:bodyPr wrap="square" rtlCol="0">
            <a:spAutoFit/>
          </a:bodyPr>
          <a:lstStyle/>
          <a:p>
            <a:r>
              <a:rPr lang="en-US" dirty="0">
                <a:solidFill>
                  <a:srgbClr val="00B050"/>
                </a:solidFill>
              </a:rPr>
              <a:t>One of the Magnetic Me slogans is “Soft. Simple. Magnetic.” I used #soft #simple #magnetic hashtags and fun spins in which one word was substituted, like #soft #purple #magnetic.</a:t>
            </a:r>
          </a:p>
        </p:txBody>
      </p:sp>
    </p:spTree>
    <p:extLst>
      <p:ext uri="{BB962C8B-B14F-4D97-AF65-F5344CB8AC3E}">
        <p14:creationId xmlns:p14="http://schemas.microsoft.com/office/powerpoint/2010/main" val="4212236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2A746B-B65B-4706-BB35-76BD063F228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472613" cy="5721877"/>
          </a:xfrm>
          <a:prstGeom prst="rect">
            <a:avLst/>
          </a:prstGeom>
        </p:spPr>
      </p:pic>
      <p:sp>
        <p:nvSpPr>
          <p:cNvPr id="3" name="TextBox 2">
            <a:extLst>
              <a:ext uri="{FF2B5EF4-FFF2-40B4-BE49-F238E27FC236}">
                <a16:creationId xmlns:a16="http://schemas.microsoft.com/office/drawing/2014/main" id="{356CBFF1-6E21-4154-8D44-1E210CD974AC}"/>
              </a:ext>
            </a:extLst>
          </p:cNvPr>
          <p:cNvSpPr txBox="1"/>
          <p:nvPr/>
        </p:nvSpPr>
        <p:spPr>
          <a:xfrm>
            <a:off x="0" y="5972175"/>
            <a:ext cx="9472613" cy="646331"/>
          </a:xfrm>
          <a:prstGeom prst="rect">
            <a:avLst/>
          </a:prstGeom>
          <a:solidFill>
            <a:schemeClr val="bg1"/>
          </a:solidFill>
          <a:ln>
            <a:solidFill>
              <a:schemeClr val="tx1"/>
            </a:solidFill>
          </a:ln>
        </p:spPr>
        <p:txBody>
          <a:bodyPr wrap="square" rtlCol="0">
            <a:spAutoFit/>
          </a:bodyPr>
          <a:lstStyle/>
          <a:p>
            <a:r>
              <a:rPr lang="en-US" dirty="0"/>
              <a:t>Lovely Lennon in a #Love Birds footie. Say that five times fast. #soft #lovely #magnetic #</a:t>
            </a:r>
            <a:r>
              <a:rPr lang="en-US" dirty="0" err="1"/>
              <a:t>MagnificentBabyoftheWeek</a:t>
            </a:r>
            <a:endParaRPr lang="en-US" dirty="0"/>
          </a:p>
        </p:txBody>
      </p:sp>
      <p:sp>
        <p:nvSpPr>
          <p:cNvPr id="4" name="TextBox 3">
            <a:extLst>
              <a:ext uri="{FF2B5EF4-FFF2-40B4-BE49-F238E27FC236}">
                <a16:creationId xmlns:a16="http://schemas.microsoft.com/office/drawing/2014/main" id="{DE58ABFD-B5E5-49E7-AC43-97C9D2B4A390}"/>
              </a:ext>
            </a:extLst>
          </p:cNvPr>
          <p:cNvSpPr txBox="1"/>
          <p:nvPr/>
        </p:nvSpPr>
        <p:spPr>
          <a:xfrm>
            <a:off x="9915525" y="-79653"/>
            <a:ext cx="2014537" cy="7017306"/>
          </a:xfrm>
          <a:prstGeom prst="rect">
            <a:avLst/>
          </a:prstGeom>
          <a:noFill/>
        </p:spPr>
        <p:txBody>
          <a:bodyPr wrap="square" rtlCol="0">
            <a:spAutoFit/>
          </a:bodyPr>
          <a:lstStyle/>
          <a:p>
            <a:r>
              <a:rPr lang="en-US" dirty="0">
                <a:solidFill>
                  <a:srgbClr val="002060"/>
                </a:solidFill>
              </a:rPr>
              <a:t>Magnificent Baby of the Week started as a weekly feature of a baby wearing Magnetic Me clothing on our website. When customers started tagging us on Instagram, I responded by reposting these photos, on a more-than-weekly basis, incentivizing those who enjoy Instagram attention (and a shot at the ever-elusive “Instagram fame”) to post photos of their babies and buy Magnetic Me products.</a:t>
            </a:r>
          </a:p>
        </p:txBody>
      </p:sp>
      <p:sp>
        <p:nvSpPr>
          <p:cNvPr id="5" name="TextBox 4">
            <a:extLst>
              <a:ext uri="{FF2B5EF4-FFF2-40B4-BE49-F238E27FC236}">
                <a16:creationId xmlns:a16="http://schemas.microsoft.com/office/drawing/2014/main" id="{D2B1A597-3582-4A67-90DD-86D86B4A9CBF}"/>
              </a:ext>
            </a:extLst>
          </p:cNvPr>
          <p:cNvSpPr txBox="1"/>
          <p:nvPr/>
        </p:nvSpPr>
        <p:spPr>
          <a:xfrm>
            <a:off x="6881812" y="2046238"/>
            <a:ext cx="2705100" cy="2308324"/>
          </a:xfrm>
          <a:prstGeom prst="rect">
            <a:avLst/>
          </a:prstGeom>
          <a:noFill/>
        </p:spPr>
        <p:txBody>
          <a:bodyPr wrap="square" rtlCol="0">
            <a:spAutoFit/>
          </a:bodyPr>
          <a:lstStyle/>
          <a:p>
            <a:r>
              <a:rPr lang="en-US" dirty="0">
                <a:solidFill>
                  <a:srgbClr val="00B050"/>
                </a:solidFill>
              </a:rPr>
              <a:t>One of the Magnetic Me slogans is “Soft. Simple. Magnetic.” I used #soft #simple #magnetic hashtags and fun spins in which one word was substituted, like #soft #lovely #magnetic.</a:t>
            </a:r>
          </a:p>
        </p:txBody>
      </p:sp>
    </p:spTree>
    <p:extLst>
      <p:ext uri="{BB962C8B-B14F-4D97-AF65-F5344CB8AC3E}">
        <p14:creationId xmlns:p14="http://schemas.microsoft.com/office/powerpoint/2010/main" val="815585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CAA88D-DA46-4313-827C-003CD358C22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543406" cy="5743575"/>
          </a:xfrm>
          <a:prstGeom prst="rect">
            <a:avLst/>
          </a:prstGeom>
        </p:spPr>
      </p:pic>
      <p:sp>
        <p:nvSpPr>
          <p:cNvPr id="3" name="TextBox 2">
            <a:extLst>
              <a:ext uri="{FF2B5EF4-FFF2-40B4-BE49-F238E27FC236}">
                <a16:creationId xmlns:a16="http://schemas.microsoft.com/office/drawing/2014/main" id="{122DBDEB-7826-4799-88AD-CDEDBB2C93B1}"/>
              </a:ext>
            </a:extLst>
          </p:cNvPr>
          <p:cNvSpPr txBox="1"/>
          <p:nvPr/>
        </p:nvSpPr>
        <p:spPr>
          <a:xfrm>
            <a:off x="1" y="5986462"/>
            <a:ext cx="9543406" cy="646331"/>
          </a:xfrm>
          <a:prstGeom prst="rect">
            <a:avLst/>
          </a:prstGeom>
          <a:solidFill>
            <a:schemeClr val="bg1"/>
          </a:solidFill>
          <a:ln>
            <a:solidFill>
              <a:schemeClr val="tx1"/>
            </a:solidFill>
          </a:ln>
        </p:spPr>
        <p:txBody>
          <a:bodyPr wrap="square" rtlCol="0">
            <a:spAutoFit/>
          </a:bodyPr>
          <a:lstStyle/>
          <a:p>
            <a:r>
              <a:rPr lang="en-US" dirty="0"/>
              <a:t>You’re Welcome Finn! Finn saying thank you for our donation of union suits to the University of Virginia Children’s Hospital. We thank Finn and his parents for their courage.</a:t>
            </a:r>
          </a:p>
        </p:txBody>
      </p:sp>
      <p:sp>
        <p:nvSpPr>
          <p:cNvPr id="4" name="TextBox 3">
            <a:extLst>
              <a:ext uri="{FF2B5EF4-FFF2-40B4-BE49-F238E27FC236}">
                <a16:creationId xmlns:a16="http://schemas.microsoft.com/office/drawing/2014/main" id="{2B2DFADF-40C8-43F2-9CB8-C160B688888E}"/>
              </a:ext>
            </a:extLst>
          </p:cNvPr>
          <p:cNvSpPr txBox="1"/>
          <p:nvPr/>
        </p:nvSpPr>
        <p:spPr>
          <a:xfrm>
            <a:off x="9658349" y="0"/>
            <a:ext cx="2414587" cy="7017306"/>
          </a:xfrm>
          <a:prstGeom prst="rect">
            <a:avLst/>
          </a:prstGeom>
          <a:noFill/>
        </p:spPr>
        <p:txBody>
          <a:bodyPr wrap="square" rtlCol="0">
            <a:spAutoFit/>
          </a:bodyPr>
          <a:lstStyle/>
          <a:p>
            <a:r>
              <a:rPr lang="en-US" dirty="0">
                <a:solidFill>
                  <a:srgbClr val="002060"/>
                </a:solidFill>
              </a:rPr>
              <a:t>Prayers for Finn was not a marketing campaign in the traditional sense. Magnetic Me donated 50 union suits (short-sleeved, footless onesies) to babies with heart conditions magnetic closures make it much easier to dress babies who undergo frequent surgery and are hooked up to intravenous tubes. While we did not seek to benefit commercially from doing this, we did want people to know about it. I emailed with Finn’s mother throughout the donation process, and she was very happy to use Finn’s image to spread awareness.  </a:t>
            </a:r>
          </a:p>
        </p:txBody>
      </p:sp>
    </p:spTree>
    <p:extLst>
      <p:ext uri="{BB962C8B-B14F-4D97-AF65-F5344CB8AC3E}">
        <p14:creationId xmlns:p14="http://schemas.microsoft.com/office/powerpoint/2010/main" val="351227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12BB7A-A7C7-4D7F-94DF-A50FBC95B8B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2000" cy="5771274"/>
          </a:xfrm>
          <a:prstGeom prst="rect">
            <a:avLst/>
          </a:prstGeom>
        </p:spPr>
      </p:pic>
      <p:sp>
        <p:nvSpPr>
          <p:cNvPr id="3" name="TextBox 2">
            <a:extLst>
              <a:ext uri="{FF2B5EF4-FFF2-40B4-BE49-F238E27FC236}">
                <a16:creationId xmlns:a16="http://schemas.microsoft.com/office/drawing/2014/main" id="{34A8B81B-89EF-4E87-9A01-1A0C49C444AC}"/>
              </a:ext>
            </a:extLst>
          </p:cNvPr>
          <p:cNvSpPr txBox="1"/>
          <p:nvPr/>
        </p:nvSpPr>
        <p:spPr>
          <a:xfrm>
            <a:off x="414338" y="5930384"/>
            <a:ext cx="10958513" cy="369332"/>
          </a:xfrm>
          <a:prstGeom prst="rect">
            <a:avLst/>
          </a:prstGeom>
          <a:solidFill>
            <a:schemeClr val="bg1"/>
          </a:solidFill>
          <a:ln>
            <a:solidFill>
              <a:schemeClr val="tx1"/>
            </a:solidFill>
          </a:ln>
        </p:spPr>
        <p:txBody>
          <a:bodyPr wrap="square" rtlCol="0">
            <a:spAutoFit/>
          </a:bodyPr>
          <a:lstStyle/>
          <a:p>
            <a:r>
              <a:rPr lang="en-US" dirty="0"/>
              <a:t>World Cities raincoat. Look closely to find #</a:t>
            </a:r>
            <a:r>
              <a:rPr lang="en-US" dirty="0" err="1"/>
              <a:t>sanfrancisco</a:t>
            </a:r>
            <a:r>
              <a:rPr lang="en-US" dirty="0"/>
              <a:t>, #</a:t>
            </a:r>
            <a:r>
              <a:rPr lang="en-US" dirty="0" err="1"/>
              <a:t>newyork</a:t>
            </a:r>
            <a:r>
              <a:rPr lang="en-US" dirty="0"/>
              <a:t>, #</a:t>
            </a:r>
            <a:r>
              <a:rPr lang="en-US" dirty="0" err="1"/>
              <a:t>london</a:t>
            </a:r>
            <a:r>
              <a:rPr lang="en-US" dirty="0"/>
              <a:t>, #</a:t>
            </a:r>
            <a:r>
              <a:rPr lang="en-US" dirty="0" err="1"/>
              <a:t>paris</a:t>
            </a:r>
            <a:r>
              <a:rPr lang="en-US" dirty="0"/>
              <a:t>, #</a:t>
            </a:r>
            <a:r>
              <a:rPr lang="en-US" dirty="0" err="1"/>
              <a:t>amsterdam</a:t>
            </a:r>
            <a:r>
              <a:rPr lang="en-US" dirty="0"/>
              <a:t>, and #</a:t>
            </a:r>
            <a:r>
              <a:rPr lang="en-US" dirty="0" err="1"/>
              <a:t>sydney</a:t>
            </a:r>
            <a:r>
              <a:rPr lang="en-US" dirty="0"/>
              <a:t>!</a:t>
            </a:r>
          </a:p>
        </p:txBody>
      </p:sp>
      <p:sp>
        <p:nvSpPr>
          <p:cNvPr id="4" name="TextBox 3">
            <a:extLst>
              <a:ext uri="{FF2B5EF4-FFF2-40B4-BE49-F238E27FC236}">
                <a16:creationId xmlns:a16="http://schemas.microsoft.com/office/drawing/2014/main" id="{75BC69C2-F24D-4D7B-A949-7CCDF48E4DAA}"/>
              </a:ext>
            </a:extLst>
          </p:cNvPr>
          <p:cNvSpPr txBox="1"/>
          <p:nvPr/>
        </p:nvSpPr>
        <p:spPr>
          <a:xfrm>
            <a:off x="4229101" y="6445414"/>
            <a:ext cx="2287806" cy="369332"/>
          </a:xfrm>
          <a:prstGeom prst="rect">
            <a:avLst/>
          </a:prstGeom>
          <a:noFill/>
        </p:spPr>
        <p:txBody>
          <a:bodyPr wrap="none" rtlCol="0">
            <a:spAutoFit/>
          </a:bodyPr>
          <a:lstStyle/>
          <a:p>
            <a:r>
              <a:rPr lang="en-US" dirty="0">
                <a:solidFill>
                  <a:srgbClr val="002060"/>
                </a:solidFill>
              </a:rPr>
              <a:t>Spring 2015 Collection</a:t>
            </a:r>
          </a:p>
        </p:txBody>
      </p:sp>
    </p:spTree>
    <p:extLst>
      <p:ext uri="{BB962C8B-B14F-4D97-AF65-F5344CB8AC3E}">
        <p14:creationId xmlns:p14="http://schemas.microsoft.com/office/powerpoint/2010/main" val="2174663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48BFBF-C13E-4B8F-B26F-A4641A57964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2000" cy="5823924"/>
          </a:xfrm>
          <a:prstGeom prst="rect">
            <a:avLst/>
          </a:prstGeom>
        </p:spPr>
      </p:pic>
      <p:sp>
        <p:nvSpPr>
          <p:cNvPr id="3" name="TextBox 2">
            <a:extLst>
              <a:ext uri="{FF2B5EF4-FFF2-40B4-BE49-F238E27FC236}">
                <a16:creationId xmlns:a16="http://schemas.microsoft.com/office/drawing/2014/main" id="{FE1D81DB-82F9-45C8-899E-491BD94371A3}"/>
              </a:ext>
            </a:extLst>
          </p:cNvPr>
          <p:cNvSpPr txBox="1"/>
          <p:nvPr/>
        </p:nvSpPr>
        <p:spPr>
          <a:xfrm>
            <a:off x="485775" y="5964290"/>
            <a:ext cx="10958513" cy="369332"/>
          </a:xfrm>
          <a:prstGeom prst="rect">
            <a:avLst/>
          </a:prstGeom>
          <a:solidFill>
            <a:schemeClr val="bg1"/>
          </a:solidFill>
          <a:ln>
            <a:solidFill>
              <a:schemeClr val="tx1"/>
            </a:solidFill>
          </a:ln>
        </p:spPr>
        <p:txBody>
          <a:bodyPr wrap="square" rtlCol="0">
            <a:spAutoFit/>
          </a:bodyPr>
          <a:lstStyle/>
          <a:p>
            <a:r>
              <a:rPr lang="en-US" dirty="0"/>
              <a:t>The #bubbles are still intact, but this brightly colored Sweet Treats coat really #pops! #</a:t>
            </a:r>
            <a:r>
              <a:rPr lang="en-US" dirty="0" err="1"/>
              <a:t>MagnificentBaby</a:t>
            </a:r>
            <a:endParaRPr lang="en-US" dirty="0"/>
          </a:p>
        </p:txBody>
      </p:sp>
      <p:sp>
        <p:nvSpPr>
          <p:cNvPr id="4" name="TextBox 3">
            <a:extLst>
              <a:ext uri="{FF2B5EF4-FFF2-40B4-BE49-F238E27FC236}">
                <a16:creationId xmlns:a16="http://schemas.microsoft.com/office/drawing/2014/main" id="{5D99EE0A-3147-456F-8289-E2BC17348223}"/>
              </a:ext>
            </a:extLst>
          </p:cNvPr>
          <p:cNvSpPr txBox="1"/>
          <p:nvPr/>
        </p:nvSpPr>
        <p:spPr>
          <a:xfrm>
            <a:off x="4229101" y="6445414"/>
            <a:ext cx="2287806" cy="369332"/>
          </a:xfrm>
          <a:prstGeom prst="rect">
            <a:avLst/>
          </a:prstGeom>
          <a:noFill/>
        </p:spPr>
        <p:txBody>
          <a:bodyPr wrap="none" rtlCol="0">
            <a:spAutoFit/>
          </a:bodyPr>
          <a:lstStyle/>
          <a:p>
            <a:r>
              <a:rPr lang="en-US" dirty="0">
                <a:solidFill>
                  <a:srgbClr val="002060"/>
                </a:solidFill>
              </a:rPr>
              <a:t>Spring 2015 Collection</a:t>
            </a:r>
          </a:p>
        </p:txBody>
      </p:sp>
    </p:spTree>
    <p:extLst>
      <p:ext uri="{BB962C8B-B14F-4D97-AF65-F5344CB8AC3E}">
        <p14:creationId xmlns:p14="http://schemas.microsoft.com/office/powerpoint/2010/main" val="2375986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D94CB1-7257-41B2-A76A-6E6FE375558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2000" cy="5868043"/>
          </a:xfrm>
          <a:prstGeom prst="rect">
            <a:avLst/>
          </a:prstGeom>
        </p:spPr>
      </p:pic>
      <p:sp>
        <p:nvSpPr>
          <p:cNvPr id="3" name="TextBox 2">
            <a:extLst>
              <a:ext uri="{FF2B5EF4-FFF2-40B4-BE49-F238E27FC236}">
                <a16:creationId xmlns:a16="http://schemas.microsoft.com/office/drawing/2014/main" id="{A52080DC-5509-4C21-99F8-FF4F37ECCD7F}"/>
              </a:ext>
            </a:extLst>
          </p:cNvPr>
          <p:cNvSpPr txBox="1"/>
          <p:nvPr/>
        </p:nvSpPr>
        <p:spPr>
          <a:xfrm>
            <a:off x="514350" y="5972062"/>
            <a:ext cx="10958513" cy="369332"/>
          </a:xfrm>
          <a:prstGeom prst="rect">
            <a:avLst/>
          </a:prstGeom>
          <a:solidFill>
            <a:schemeClr val="bg1"/>
          </a:solidFill>
          <a:ln>
            <a:solidFill>
              <a:schemeClr val="tx1"/>
            </a:solidFill>
          </a:ln>
        </p:spPr>
        <p:txBody>
          <a:bodyPr wrap="square" rtlCol="0">
            <a:spAutoFit/>
          </a:bodyPr>
          <a:lstStyle/>
          <a:p>
            <a:r>
              <a:rPr lang="en-US" dirty="0"/>
              <a:t>We’re #suckers for hippos! This Hippo Friends Raincoat is as sweet as a lollipop! #sweet #simple #magnetic</a:t>
            </a:r>
          </a:p>
        </p:txBody>
      </p:sp>
      <p:sp>
        <p:nvSpPr>
          <p:cNvPr id="4" name="TextBox 3">
            <a:extLst>
              <a:ext uri="{FF2B5EF4-FFF2-40B4-BE49-F238E27FC236}">
                <a16:creationId xmlns:a16="http://schemas.microsoft.com/office/drawing/2014/main" id="{192D5872-FFE5-4FA8-93B6-783EF523F475}"/>
              </a:ext>
            </a:extLst>
          </p:cNvPr>
          <p:cNvSpPr txBox="1"/>
          <p:nvPr/>
        </p:nvSpPr>
        <p:spPr>
          <a:xfrm>
            <a:off x="4229101" y="6445414"/>
            <a:ext cx="2287806" cy="369332"/>
          </a:xfrm>
          <a:prstGeom prst="rect">
            <a:avLst/>
          </a:prstGeom>
          <a:noFill/>
        </p:spPr>
        <p:txBody>
          <a:bodyPr wrap="none" rtlCol="0">
            <a:spAutoFit/>
          </a:bodyPr>
          <a:lstStyle/>
          <a:p>
            <a:r>
              <a:rPr lang="en-US" dirty="0">
                <a:solidFill>
                  <a:srgbClr val="002060"/>
                </a:solidFill>
              </a:rPr>
              <a:t>Spring 2015 Collection</a:t>
            </a:r>
          </a:p>
        </p:txBody>
      </p:sp>
      <p:sp>
        <p:nvSpPr>
          <p:cNvPr id="5" name="TextBox 4">
            <a:extLst>
              <a:ext uri="{FF2B5EF4-FFF2-40B4-BE49-F238E27FC236}">
                <a16:creationId xmlns:a16="http://schemas.microsoft.com/office/drawing/2014/main" id="{DC498BA9-90BB-4D74-A046-56DC2A8B748F}"/>
              </a:ext>
            </a:extLst>
          </p:cNvPr>
          <p:cNvSpPr txBox="1"/>
          <p:nvPr/>
        </p:nvSpPr>
        <p:spPr>
          <a:xfrm>
            <a:off x="8124825" y="1931938"/>
            <a:ext cx="2705100" cy="2308324"/>
          </a:xfrm>
          <a:prstGeom prst="rect">
            <a:avLst/>
          </a:prstGeom>
          <a:noFill/>
        </p:spPr>
        <p:txBody>
          <a:bodyPr wrap="square" rtlCol="0">
            <a:spAutoFit/>
          </a:bodyPr>
          <a:lstStyle/>
          <a:p>
            <a:r>
              <a:rPr lang="en-US" dirty="0">
                <a:solidFill>
                  <a:srgbClr val="00B050"/>
                </a:solidFill>
              </a:rPr>
              <a:t>One of the Magnetic Me slogans is “Soft. Simple. Magnetic.” I used #soft #simple #magnetic hashtags and fun spins in which one word was substituted, like #sweet #simple #magnetic.</a:t>
            </a:r>
          </a:p>
        </p:txBody>
      </p:sp>
    </p:spTree>
    <p:extLst>
      <p:ext uri="{BB962C8B-B14F-4D97-AF65-F5344CB8AC3E}">
        <p14:creationId xmlns:p14="http://schemas.microsoft.com/office/powerpoint/2010/main" val="3526962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7CA08C-3E61-4124-A9CE-5DFD3E2462C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544050" cy="5886450"/>
          </a:xfrm>
          <a:prstGeom prst="rect">
            <a:avLst/>
          </a:prstGeom>
        </p:spPr>
      </p:pic>
      <p:sp>
        <p:nvSpPr>
          <p:cNvPr id="3" name="TextBox 2">
            <a:extLst>
              <a:ext uri="{FF2B5EF4-FFF2-40B4-BE49-F238E27FC236}">
                <a16:creationId xmlns:a16="http://schemas.microsoft.com/office/drawing/2014/main" id="{793539BF-BFAE-4CE4-8428-DF9E5CFACAE5}"/>
              </a:ext>
            </a:extLst>
          </p:cNvPr>
          <p:cNvSpPr txBox="1"/>
          <p:nvPr/>
        </p:nvSpPr>
        <p:spPr>
          <a:xfrm>
            <a:off x="0" y="5886450"/>
            <a:ext cx="10958513" cy="646331"/>
          </a:xfrm>
          <a:prstGeom prst="rect">
            <a:avLst/>
          </a:prstGeom>
          <a:solidFill>
            <a:schemeClr val="bg1"/>
          </a:solidFill>
          <a:ln>
            <a:solidFill>
              <a:schemeClr val="tx1"/>
            </a:solidFill>
          </a:ln>
        </p:spPr>
        <p:txBody>
          <a:bodyPr wrap="square" rtlCol="0">
            <a:spAutoFit/>
          </a:bodyPr>
          <a:lstStyle/>
          <a:p>
            <a:r>
              <a:rPr lang="en-US" dirty="0"/>
              <a:t>What’s small and crawls on all fours? A #hedgehog! Our #fall collection has arrived, and this Origami Stripe #burrito with a hedgehog applique is just the beginning!</a:t>
            </a:r>
          </a:p>
        </p:txBody>
      </p:sp>
      <p:sp>
        <p:nvSpPr>
          <p:cNvPr id="4" name="TextBox 3">
            <a:extLst>
              <a:ext uri="{FF2B5EF4-FFF2-40B4-BE49-F238E27FC236}">
                <a16:creationId xmlns:a16="http://schemas.microsoft.com/office/drawing/2014/main" id="{363CA952-B857-44EE-BEB4-7EE9836075C5}"/>
              </a:ext>
            </a:extLst>
          </p:cNvPr>
          <p:cNvSpPr txBox="1"/>
          <p:nvPr/>
        </p:nvSpPr>
        <p:spPr>
          <a:xfrm>
            <a:off x="4471989" y="6532781"/>
            <a:ext cx="2012282" cy="369332"/>
          </a:xfrm>
          <a:prstGeom prst="rect">
            <a:avLst/>
          </a:prstGeom>
          <a:noFill/>
        </p:spPr>
        <p:txBody>
          <a:bodyPr wrap="none" rtlCol="0">
            <a:spAutoFit/>
          </a:bodyPr>
          <a:lstStyle/>
          <a:p>
            <a:r>
              <a:rPr lang="en-US" dirty="0">
                <a:solidFill>
                  <a:srgbClr val="002060"/>
                </a:solidFill>
              </a:rPr>
              <a:t>Fall 2015 Collection</a:t>
            </a:r>
          </a:p>
        </p:txBody>
      </p:sp>
      <p:sp>
        <p:nvSpPr>
          <p:cNvPr id="5" name="TextBox 4">
            <a:extLst>
              <a:ext uri="{FF2B5EF4-FFF2-40B4-BE49-F238E27FC236}">
                <a16:creationId xmlns:a16="http://schemas.microsoft.com/office/drawing/2014/main" id="{DE598B31-6FE7-4AC6-A7B0-70FDE8B36DBB}"/>
              </a:ext>
            </a:extLst>
          </p:cNvPr>
          <p:cNvSpPr txBox="1"/>
          <p:nvPr/>
        </p:nvSpPr>
        <p:spPr>
          <a:xfrm>
            <a:off x="9686925" y="1800225"/>
            <a:ext cx="2343150" cy="2031325"/>
          </a:xfrm>
          <a:prstGeom prst="rect">
            <a:avLst/>
          </a:prstGeom>
          <a:noFill/>
        </p:spPr>
        <p:txBody>
          <a:bodyPr wrap="square" rtlCol="0">
            <a:spAutoFit/>
          </a:bodyPr>
          <a:lstStyle/>
          <a:p>
            <a:r>
              <a:rPr lang="en-US" dirty="0">
                <a:solidFill>
                  <a:srgbClr val="00B050"/>
                </a:solidFill>
              </a:rPr>
              <a:t>“Burrito” was a brand signature term for Magnetic Me bodysuits, which can be wrapped and unwrapped as easily as a burrito!</a:t>
            </a:r>
          </a:p>
        </p:txBody>
      </p:sp>
    </p:spTree>
    <p:extLst>
      <p:ext uri="{BB962C8B-B14F-4D97-AF65-F5344CB8AC3E}">
        <p14:creationId xmlns:p14="http://schemas.microsoft.com/office/powerpoint/2010/main" val="2185518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1A7804-3167-4FF9-98E5-A509B0C559B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2000" cy="5802923"/>
          </a:xfrm>
          <a:prstGeom prst="rect">
            <a:avLst/>
          </a:prstGeom>
        </p:spPr>
      </p:pic>
      <p:sp>
        <p:nvSpPr>
          <p:cNvPr id="5" name="TextBox 4">
            <a:extLst>
              <a:ext uri="{FF2B5EF4-FFF2-40B4-BE49-F238E27FC236}">
                <a16:creationId xmlns:a16="http://schemas.microsoft.com/office/drawing/2014/main" id="{BEA458E4-DD22-4932-8BC8-19D90F9092F6}"/>
              </a:ext>
            </a:extLst>
          </p:cNvPr>
          <p:cNvSpPr txBox="1"/>
          <p:nvPr/>
        </p:nvSpPr>
        <p:spPr>
          <a:xfrm>
            <a:off x="485775" y="6086475"/>
            <a:ext cx="10958513" cy="369332"/>
          </a:xfrm>
          <a:prstGeom prst="rect">
            <a:avLst/>
          </a:prstGeom>
          <a:solidFill>
            <a:schemeClr val="bg1"/>
          </a:solidFill>
          <a:ln>
            <a:solidFill>
              <a:schemeClr val="tx1"/>
            </a:solidFill>
          </a:ln>
        </p:spPr>
        <p:txBody>
          <a:bodyPr wrap="square" rtlCol="0">
            <a:spAutoFit/>
          </a:bodyPr>
          <a:lstStyle/>
          <a:p>
            <a:r>
              <a:rPr lang="en-US" dirty="0"/>
              <a:t>Look Mom, I can fly! Now your baby can be stylish by boat, train, or #plane with our #new Tally Ho on the Go print!</a:t>
            </a:r>
          </a:p>
        </p:txBody>
      </p:sp>
      <p:sp>
        <p:nvSpPr>
          <p:cNvPr id="6" name="TextBox 5">
            <a:extLst>
              <a:ext uri="{FF2B5EF4-FFF2-40B4-BE49-F238E27FC236}">
                <a16:creationId xmlns:a16="http://schemas.microsoft.com/office/drawing/2014/main" id="{6380F7E3-CBAB-4BF4-BD1A-E2346ADDCB50}"/>
              </a:ext>
            </a:extLst>
          </p:cNvPr>
          <p:cNvSpPr txBox="1"/>
          <p:nvPr/>
        </p:nvSpPr>
        <p:spPr>
          <a:xfrm>
            <a:off x="4229101" y="6445414"/>
            <a:ext cx="2012282" cy="369332"/>
          </a:xfrm>
          <a:prstGeom prst="rect">
            <a:avLst/>
          </a:prstGeom>
          <a:noFill/>
        </p:spPr>
        <p:txBody>
          <a:bodyPr wrap="none" rtlCol="0">
            <a:spAutoFit/>
          </a:bodyPr>
          <a:lstStyle/>
          <a:p>
            <a:r>
              <a:rPr lang="en-US" dirty="0">
                <a:solidFill>
                  <a:srgbClr val="002060"/>
                </a:solidFill>
              </a:rPr>
              <a:t>Fall 2015 Collection</a:t>
            </a:r>
          </a:p>
        </p:txBody>
      </p:sp>
    </p:spTree>
    <p:extLst>
      <p:ext uri="{BB962C8B-B14F-4D97-AF65-F5344CB8AC3E}">
        <p14:creationId xmlns:p14="http://schemas.microsoft.com/office/powerpoint/2010/main" val="3702238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EEA0AC-55E6-4CD5-91B7-797F18767DF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544050" cy="5765891"/>
          </a:xfrm>
          <a:prstGeom prst="rect">
            <a:avLst/>
          </a:prstGeom>
        </p:spPr>
      </p:pic>
      <p:sp>
        <p:nvSpPr>
          <p:cNvPr id="3" name="TextBox 2">
            <a:extLst>
              <a:ext uri="{FF2B5EF4-FFF2-40B4-BE49-F238E27FC236}">
                <a16:creationId xmlns:a16="http://schemas.microsoft.com/office/drawing/2014/main" id="{21B85C91-9D39-4C13-8BFE-B22B2A42846F}"/>
              </a:ext>
            </a:extLst>
          </p:cNvPr>
          <p:cNvSpPr txBox="1"/>
          <p:nvPr/>
        </p:nvSpPr>
        <p:spPr>
          <a:xfrm>
            <a:off x="485775" y="6000750"/>
            <a:ext cx="10958513" cy="369332"/>
          </a:xfrm>
          <a:prstGeom prst="rect">
            <a:avLst/>
          </a:prstGeom>
          <a:solidFill>
            <a:schemeClr val="bg1"/>
          </a:solidFill>
          <a:ln>
            <a:solidFill>
              <a:schemeClr val="tx1"/>
            </a:solidFill>
          </a:ln>
        </p:spPr>
        <p:txBody>
          <a:bodyPr wrap="square" rtlCol="0">
            <a:spAutoFit/>
          </a:bodyPr>
          <a:lstStyle/>
          <a:p>
            <a:r>
              <a:rPr lang="en-US" dirty="0"/>
              <a:t>A bunch of monkeys at play, one wearing our Yoga Monkey kimono set. #soft #playful #magnetic</a:t>
            </a:r>
          </a:p>
        </p:txBody>
      </p:sp>
      <p:sp>
        <p:nvSpPr>
          <p:cNvPr id="4" name="TextBox 3">
            <a:extLst>
              <a:ext uri="{FF2B5EF4-FFF2-40B4-BE49-F238E27FC236}">
                <a16:creationId xmlns:a16="http://schemas.microsoft.com/office/drawing/2014/main" id="{A313F1FB-FA47-4D1E-91CB-BEA79C44B641}"/>
              </a:ext>
            </a:extLst>
          </p:cNvPr>
          <p:cNvSpPr txBox="1"/>
          <p:nvPr/>
        </p:nvSpPr>
        <p:spPr>
          <a:xfrm>
            <a:off x="4229101" y="6445414"/>
            <a:ext cx="2012282" cy="369332"/>
          </a:xfrm>
          <a:prstGeom prst="rect">
            <a:avLst/>
          </a:prstGeom>
          <a:noFill/>
        </p:spPr>
        <p:txBody>
          <a:bodyPr wrap="none" rtlCol="0">
            <a:spAutoFit/>
          </a:bodyPr>
          <a:lstStyle/>
          <a:p>
            <a:r>
              <a:rPr lang="en-US" dirty="0">
                <a:solidFill>
                  <a:srgbClr val="002060"/>
                </a:solidFill>
              </a:rPr>
              <a:t>Fall 2015 Collection</a:t>
            </a:r>
          </a:p>
        </p:txBody>
      </p:sp>
      <p:sp>
        <p:nvSpPr>
          <p:cNvPr id="5" name="TextBox 4">
            <a:extLst>
              <a:ext uri="{FF2B5EF4-FFF2-40B4-BE49-F238E27FC236}">
                <a16:creationId xmlns:a16="http://schemas.microsoft.com/office/drawing/2014/main" id="{F605FD1D-A252-402B-8560-1E4A278C7B03}"/>
              </a:ext>
            </a:extLst>
          </p:cNvPr>
          <p:cNvSpPr txBox="1"/>
          <p:nvPr/>
        </p:nvSpPr>
        <p:spPr>
          <a:xfrm>
            <a:off x="9544050" y="963521"/>
            <a:ext cx="2705100" cy="2308324"/>
          </a:xfrm>
          <a:prstGeom prst="rect">
            <a:avLst/>
          </a:prstGeom>
          <a:noFill/>
        </p:spPr>
        <p:txBody>
          <a:bodyPr wrap="square" rtlCol="0">
            <a:spAutoFit/>
          </a:bodyPr>
          <a:lstStyle/>
          <a:p>
            <a:r>
              <a:rPr lang="en-US" dirty="0">
                <a:solidFill>
                  <a:srgbClr val="00B050"/>
                </a:solidFill>
              </a:rPr>
              <a:t>One of the Magnetic Me slogans is “Soft. Simple. Magnetic.” I used #soft #simple #magnetic hashtags and fun spins in which one word was substituted, like #soft #playful #magnetic.</a:t>
            </a:r>
          </a:p>
        </p:txBody>
      </p:sp>
    </p:spTree>
    <p:extLst>
      <p:ext uri="{BB962C8B-B14F-4D97-AF65-F5344CB8AC3E}">
        <p14:creationId xmlns:p14="http://schemas.microsoft.com/office/powerpoint/2010/main" val="2882687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5BAABB-0511-4811-8877-1BFE1FFA42E9}"/>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486900" cy="5787528"/>
          </a:xfrm>
          <a:prstGeom prst="rect">
            <a:avLst/>
          </a:prstGeom>
        </p:spPr>
      </p:pic>
      <p:sp>
        <p:nvSpPr>
          <p:cNvPr id="3" name="TextBox 2">
            <a:extLst>
              <a:ext uri="{FF2B5EF4-FFF2-40B4-BE49-F238E27FC236}">
                <a16:creationId xmlns:a16="http://schemas.microsoft.com/office/drawing/2014/main" id="{F8DCC31F-D9CE-411A-8A50-EE6EF224CC82}"/>
              </a:ext>
            </a:extLst>
          </p:cNvPr>
          <p:cNvSpPr txBox="1"/>
          <p:nvPr/>
        </p:nvSpPr>
        <p:spPr>
          <a:xfrm>
            <a:off x="485775" y="6086475"/>
            <a:ext cx="10958513" cy="369332"/>
          </a:xfrm>
          <a:prstGeom prst="rect">
            <a:avLst/>
          </a:prstGeom>
          <a:solidFill>
            <a:schemeClr val="bg1"/>
          </a:solidFill>
          <a:ln>
            <a:solidFill>
              <a:schemeClr val="tx1"/>
            </a:solidFill>
          </a:ln>
        </p:spPr>
        <p:txBody>
          <a:bodyPr wrap="square" rtlCol="0">
            <a:spAutoFit/>
          </a:bodyPr>
          <a:lstStyle/>
          <a:p>
            <a:r>
              <a:rPr lang="en-US" dirty="0"/>
              <a:t>Now push upward into plank…A little one doing #</a:t>
            </a:r>
            <a:r>
              <a:rPr lang="en-US" dirty="0" err="1"/>
              <a:t>babyyoga</a:t>
            </a:r>
            <a:r>
              <a:rPr lang="en-US" dirty="0"/>
              <a:t> in a Unisex Yoga Monkey footie. #soft #</a:t>
            </a:r>
            <a:r>
              <a:rPr lang="en-US" dirty="0" err="1"/>
              <a:t>zen</a:t>
            </a:r>
            <a:r>
              <a:rPr lang="en-US" dirty="0"/>
              <a:t> #magnetic</a:t>
            </a:r>
          </a:p>
        </p:txBody>
      </p:sp>
      <p:sp>
        <p:nvSpPr>
          <p:cNvPr id="4" name="TextBox 3">
            <a:extLst>
              <a:ext uri="{FF2B5EF4-FFF2-40B4-BE49-F238E27FC236}">
                <a16:creationId xmlns:a16="http://schemas.microsoft.com/office/drawing/2014/main" id="{B809A997-405C-42A3-9857-70E4DFD3D1D0}"/>
              </a:ext>
            </a:extLst>
          </p:cNvPr>
          <p:cNvSpPr txBox="1"/>
          <p:nvPr/>
        </p:nvSpPr>
        <p:spPr>
          <a:xfrm>
            <a:off x="4229101" y="6445414"/>
            <a:ext cx="2012282" cy="369332"/>
          </a:xfrm>
          <a:prstGeom prst="rect">
            <a:avLst/>
          </a:prstGeom>
          <a:noFill/>
        </p:spPr>
        <p:txBody>
          <a:bodyPr wrap="none" rtlCol="0">
            <a:spAutoFit/>
          </a:bodyPr>
          <a:lstStyle/>
          <a:p>
            <a:r>
              <a:rPr lang="en-US" dirty="0">
                <a:solidFill>
                  <a:srgbClr val="002060"/>
                </a:solidFill>
              </a:rPr>
              <a:t>Fall 2015 Collection</a:t>
            </a:r>
          </a:p>
        </p:txBody>
      </p:sp>
      <p:sp>
        <p:nvSpPr>
          <p:cNvPr id="5" name="TextBox 4">
            <a:extLst>
              <a:ext uri="{FF2B5EF4-FFF2-40B4-BE49-F238E27FC236}">
                <a16:creationId xmlns:a16="http://schemas.microsoft.com/office/drawing/2014/main" id="{42B19FCA-BFBC-461E-8B8A-2049696C025D}"/>
              </a:ext>
            </a:extLst>
          </p:cNvPr>
          <p:cNvSpPr txBox="1"/>
          <p:nvPr/>
        </p:nvSpPr>
        <p:spPr>
          <a:xfrm>
            <a:off x="6781800" y="2202686"/>
            <a:ext cx="2705100" cy="2308324"/>
          </a:xfrm>
          <a:prstGeom prst="rect">
            <a:avLst/>
          </a:prstGeom>
          <a:noFill/>
        </p:spPr>
        <p:txBody>
          <a:bodyPr wrap="square" rtlCol="0">
            <a:spAutoFit/>
          </a:bodyPr>
          <a:lstStyle/>
          <a:p>
            <a:r>
              <a:rPr lang="en-US" dirty="0">
                <a:solidFill>
                  <a:srgbClr val="00B050"/>
                </a:solidFill>
              </a:rPr>
              <a:t>One of the Magnetic Me slogans is “Soft. Simple. Magnetic.” I used #soft #simple #magnetic hashtags and fun spins in which one word was substituted, like #soft #</a:t>
            </a:r>
            <a:r>
              <a:rPr lang="en-US" dirty="0" err="1">
                <a:solidFill>
                  <a:srgbClr val="00B050"/>
                </a:solidFill>
              </a:rPr>
              <a:t>zen</a:t>
            </a:r>
            <a:r>
              <a:rPr lang="en-US" dirty="0">
                <a:solidFill>
                  <a:srgbClr val="00B050"/>
                </a:solidFill>
              </a:rPr>
              <a:t> #magnetic.</a:t>
            </a:r>
          </a:p>
        </p:txBody>
      </p:sp>
      <p:sp>
        <p:nvSpPr>
          <p:cNvPr id="7" name="TextBox 6">
            <a:extLst>
              <a:ext uri="{FF2B5EF4-FFF2-40B4-BE49-F238E27FC236}">
                <a16:creationId xmlns:a16="http://schemas.microsoft.com/office/drawing/2014/main" id="{9627B67F-61B7-4D06-802A-187A26D871E0}"/>
              </a:ext>
            </a:extLst>
          </p:cNvPr>
          <p:cNvSpPr txBox="1"/>
          <p:nvPr/>
        </p:nvSpPr>
        <p:spPr>
          <a:xfrm>
            <a:off x="9672638" y="263693"/>
            <a:ext cx="2328862" cy="4247317"/>
          </a:xfrm>
          <a:prstGeom prst="rect">
            <a:avLst/>
          </a:prstGeom>
          <a:noFill/>
        </p:spPr>
        <p:txBody>
          <a:bodyPr wrap="square" rtlCol="0">
            <a:spAutoFit/>
          </a:bodyPr>
          <a:lstStyle/>
          <a:p>
            <a:r>
              <a:rPr lang="en-US" dirty="0">
                <a:solidFill>
                  <a:srgbClr val="00B0F0"/>
                </a:solidFill>
              </a:rPr>
              <a:t>“Plank” is a yoga pose in which the back is straight and horizontal, the legs are off the floor, and the body is supported by the forearms and the feet. One could imagine someone in this baby’s position keeping their elbows and feet on the ground while lifting their stomach and legs upward.</a:t>
            </a:r>
          </a:p>
        </p:txBody>
      </p:sp>
    </p:spTree>
    <p:extLst>
      <p:ext uri="{BB962C8B-B14F-4D97-AF65-F5344CB8AC3E}">
        <p14:creationId xmlns:p14="http://schemas.microsoft.com/office/powerpoint/2010/main" val="810078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93D0F1-C37B-4C93-9B17-608C4C60B25D}"/>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472613" cy="5822603"/>
          </a:xfrm>
          <a:prstGeom prst="rect">
            <a:avLst/>
          </a:prstGeom>
        </p:spPr>
      </p:pic>
      <p:sp>
        <p:nvSpPr>
          <p:cNvPr id="4" name="TextBox 3">
            <a:extLst>
              <a:ext uri="{FF2B5EF4-FFF2-40B4-BE49-F238E27FC236}">
                <a16:creationId xmlns:a16="http://schemas.microsoft.com/office/drawing/2014/main" id="{3A4CF640-AA27-4935-A1C0-655F3D682A2B}"/>
              </a:ext>
            </a:extLst>
          </p:cNvPr>
          <p:cNvSpPr txBox="1"/>
          <p:nvPr/>
        </p:nvSpPr>
        <p:spPr>
          <a:xfrm>
            <a:off x="514350" y="5822603"/>
            <a:ext cx="10958513" cy="646331"/>
          </a:xfrm>
          <a:prstGeom prst="rect">
            <a:avLst/>
          </a:prstGeom>
          <a:solidFill>
            <a:schemeClr val="bg1"/>
          </a:solidFill>
          <a:ln>
            <a:solidFill>
              <a:schemeClr val="tx1"/>
            </a:solidFill>
          </a:ln>
        </p:spPr>
        <p:txBody>
          <a:bodyPr wrap="square" rtlCol="0">
            <a:spAutoFit/>
          </a:bodyPr>
          <a:lstStyle/>
          <a:p>
            <a:r>
              <a:rPr lang="en-US" dirty="0"/>
              <a:t>Make sure to check out the New York Baby Show this weekend! All of our Spring #samples will be on #sale for $5-$15. May 16 and 17, Pier 92. #soft #simple #magnetic</a:t>
            </a:r>
          </a:p>
        </p:txBody>
      </p:sp>
      <p:sp>
        <p:nvSpPr>
          <p:cNvPr id="5" name="TextBox 4">
            <a:extLst>
              <a:ext uri="{FF2B5EF4-FFF2-40B4-BE49-F238E27FC236}">
                <a16:creationId xmlns:a16="http://schemas.microsoft.com/office/drawing/2014/main" id="{3CDDBFA9-7AD6-464E-9710-D40E701F0974}"/>
              </a:ext>
            </a:extLst>
          </p:cNvPr>
          <p:cNvSpPr txBox="1"/>
          <p:nvPr/>
        </p:nvSpPr>
        <p:spPr>
          <a:xfrm>
            <a:off x="9658350" y="1869518"/>
            <a:ext cx="2533650" cy="1754326"/>
          </a:xfrm>
          <a:prstGeom prst="rect">
            <a:avLst/>
          </a:prstGeom>
          <a:noFill/>
        </p:spPr>
        <p:txBody>
          <a:bodyPr wrap="square" rtlCol="0">
            <a:spAutoFit/>
          </a:bodyPr>
          <a:lstStyle/>
          <a:p>
            <a:r>
              <a:rPr lang="en-US" dirty="0">
                <a:solidFill>
                  <a:srgbClr val="002060"/>
                </a:solidFill>
              </a:rPr>
              <a:t>The New York Baby Show, or New York Baby Expo, is a sample sale for all things baby and a great opportunity for brand awareness. </a:t>
            </a:r>
          </a:p>
        </p:txBody>
      </p:sp>
    </p:spTree>
    <p:extLst>
      <p:ext uri="{BB962C8B-B14F-4D97-AF65-F5344CB8AC3E}">
        <p14:creationId xmlns:p14="http://schemas.microsoft.com/office/powerpoint/2010/main" val="2213067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2058FF-7C66-49AA-B29A-8481F3998F8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544050" cy="5772839"/>
          </a:xfrm>
          <a:prstGeom prst="rect">
            <a:avLst/>
          </a:prstGeom>
        </p:spPr>
      </p:pic>
      <p:sp>
        <p:nvSpPr>
          <p:cNvPr id="3" name="TextBox 2">
            <a:extLst>
              <a:ext uri="{FF2B5EF4-FFF2-40B4-BE49-F238E27FC236}">
                <a16:creationId xmlns:a16="http://schemas.microsoft.com/office/drawing/2014/main" id="{462C44FF-58FE-4DF8-A365-7342879E59A5}"/>
              </a:ext>
            </a:extLst>
          </p:cNvPr>
          <p:cNvSpPr txBox="1"/>
          <p:nvPr/>
        </p:nvSpPr>
        <p:spPr>
          <a:xfrm>
            <a:off x="485775" y="6086475"/>
            <a:ext cx="10958513" cy="646331"/>
          </a:xfrm>
          <a:prstGeom prst="rect">
            <a:avLst/>
          </a:prstGeom>
          <a:solidFill>
            <a:schemeClr val="bg1"/>
          </a:solidFill>
          <a:ln>
            <a:solidFill>
              <a:schemeClr val="tx1"/>
            </a:solidFill>
          </a:ln>
        </p:spPr>
        <p:txBody>
          <a:bodyPr wrap="square" rtlCol="0">
            <a:spAutoFit/>
          </a:bodyPr>
          <a:lstStyle/>
          <a:p>
            <a:r>
              <a:rPr lang="en-US" dirty="0"/>
              <a:t>It’s almost here! Our baby mascots can’t wait to go to the #</a:t>
            </a:r>
            <a:r>
              <a:rPr lang="en-US" dirty="0" err="1"/>
              <a:t>NewYorkBabyShow</a:t>
            </a:r>
            <a:r>
              <a:rPr lang="en-US" dirty="0"/>
              <a:t> tomorrow at Pier 92. Their Bikes for Tykes and Sweet Treats outfits, as well as the rest of our Spring collection, will be #</a:t>
            </a:r>
            <a:r>
              <a:rPr lang="en-US" dirty="0" err="1"/>
              <a:t>onsale</a:t>
            </a:r>
            <a:r>
              <a:rPr lang="en-US" dirty="0"/>
              <a:t>! #soft #simple #magnetic</a:t>
            </a:r>
          </a:p>
        </p:txBody>
      </p:sp>
      <p:sp>
        <p:nvSpPr>
          <p:cNvPr id="4" name="TextBox 3">
            <a:extLst>
              <a:ext uri="{FF2B5EF4-FFF2-40B4-BE49-F238E27FC236}">
                <a16:creationId xmlns:a16="http://schemas.microsoft.com/office/drawing/2014/main" id="{398D6359-5EBE-4526-972A-7CB07EE29A1A}"/>
              </a:ext>
            </a:extLst>
          </p:cNvPr>
          <p:cNvSpPr txBox="1"/>
          <p:nvPr/>
        </p:nvSpPr>
        <p:spPr>
          <a:xfrm>
            <a:off x="9658350" y="397906"/>
            <a:ext cx="2533650" cy="1754326"/>
          </a:xfrm>
          <a:prstGeom prst="rect">
            <a:avLst/>
          </a:prstGeom>
          <a:noFill/>
        </p:spPr>
        <p:txBody>
          <a:bodyPr wrap="square" rtlCol="0">
            <a:spAutoFit/>
          </a:bodyPr>
          <a:lstStyle/>
          <a:p>
            <a:r>
              <a:rPr lang="en-US" dirty="0">
                <a:solidFill>
                  <a:srgbClr val="002060"/>
                </a:solidFill>
              </a:rPr>
              <a:t>The New York Baby Show, or New York Baby Expo, is a sample sale for all things baby and a great opportunity for brand awareness. </a:t>
            </a:r>
          </a:p>
        </p:txBody>
      </p:sp>
      <p:sp>
        <p:nvSpPr>
          <p:cNvPr id="5" name="TextBox 4">
            <a:extLst>
              <a:ext uri="{FF2B5EF4-FFF2-40B4-BE49-F238E27FC236}">
                <a16:creationId xmlns:a16="http://schemas.microsoft.com/office/drawing/2014/main" id="{84562D25-2F65-4EFE-8E66-3F89ED20C18A}"/>
              </a:ext>
            </a:extLst>
          </p:cNvPr>
          <p:cNvSpPr txBox="1"/>
          <p:nvPr/>
        </p:nvSpPr>
        <p:spPr>
          <a:xfrm>
            <a:off x="9658350" y="2465868"/>
            <a:ext cx="2214563" cy="2031325"/>
          </a:xfrm>
          <a:prstGeom prst="rect">
            <a:avLst/>
          </a:prstGeom>
          <a:noFill/>
        </p:spPr>
        <p:txBody>
          <a:bodyPr wrap="square" rtlCol="0">
            <a:spAutoFit/>
          </a:bodyPr>
          <a:lstStyle/>
          <a:p>
            <a:r>
              <a:rPr lang="en-US" dirty="0">
                <a:solidFill>
                  <a:srgbClr val="00B050"/>
                </a:solidFill>
              </a:rPr>
              <a:t>I carried the baby doll on the right to network with bloggers at the event, providing demos of the Smart Close technology. </a:t>
            </a:r>
          </a:p>
        </p:txBody>
      </p:sp>
    </p:spTree>
    <p:extLst>
      <p:ext uri="{BB962C8B-B14F-4D97-AF65-F5344CB8AC3E}">
        <p14:creationId xmlns:p14="http://schemas.microsoft.com/office/powerpoint/2010/main" val="416504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0243FC-7004-4A09-8453-120E4637B4A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515475" cy="5823264"/>
          </a:xfrm>
          <a:prstGeom prst="rect">
            <a:avLst/>
          </a:prstGeom>
        </p:spPr>
      </p:pic>
      <p:sp>
        <p:nvSpPr>
          <p:cNvPr id="3" name="TextBox 2">
            <a:extLst>
              <a:ext uri="{FF2B5EF4-FFF2-40B4-BE49-F238E27FC236}">
                <a16:creationId xmlns:a16="http://schemas.microsoft.com/office/drawing/2014/main" id="{15A8D3D9-E5F7-40FB-9BF9-E0C0EB87921F}"/>
              </a:ext>
            </a:extLst>
          </p:cNvPr>
          <p:cNvSpPr txBox="1"/>
          <p:nvPr/>
        </p:nvSpPr>
        <p:spPr>
          <a:xfrm>
            <a:off x="485776" y="6086475"/>
            <a:ext cx="4872038" cy="369332"/>
          </a:xfrm>
          <a:prstGeom prst="rect">
            <a:avLst/>
          </a:prstGeom>
          <a:solidFill>
            <a:schemeClr val="bg1"/>
          </a:solidFill>
          <a:ln>
            <a:solidFill>
              <a:schemeClr val="tx1"/>
            </a:solidFill>
          </a:ln>
        </p:spPr>
        <p:txBody>
          <a:bodyPr wrap="square" rtlCol="0">
            <a:spAutoFit/>
          </a:bodyPr>
          <a:lstStyle/>
          <a:p>
            <a:r>
              <a:rPr lang="en-US" dirty="0"/>
              <a:t>Our #magnetic cousins, Tegu, spotted at #</a:t>
            </a:r>
            <a:r>
              <a:rPr lang="en-US" dirty="0" err="1"/>
              <a:t>nynow</a:t>
            </a:r>
            <a:r>
              <a:rPr lang="en-US" dirty="0"/>
              <a:t>. </a:t>
            </a:r>
          </a:p>
        </p:txBody>
      </p:sp>
      <p:sp>
        <p:nvSpPr>
          <p:cNvPr id="4" name="TextBox 3">
            <a:extLst>
              <a:ext uri="{FF2B5EF4-FFF2-40B4-BE49-F238E27FC236}">
                <a16:creationId xmlns:a16="http://schemas.microsoft.com/office/drawing/2014/main" id="{44AC425C-5F48-416E-84C7-C211DF711283}"/>
              </a:ext>
            </a:extLst>
          </p:cNvPr>
          <p:cNvSpPr txBox="1"/>
          <p:nvPr/>
        </p:nvSpPr>
        <p:spPr>
          <a:xfrm>
            <a:off x="9672637" y="242888"/>
            <a:ext cx="2286000" cy="3139321"/>
          </a:xfrm>
          <a:prstGeom prst="rect">
            <a:avLst/>
          </a:prstGeom>
          <a:noFill/>
        </p:spPr>
        <p:txBody>
          <a:bodyPr wrap="square" rtlCol="0">
            <a:spAutoFit/>
          </a:bodyPr>
          <a:lstStyle/>
          <a:p>
            <a:r>
              <a:rPr lang="en-US" dirty="0">
                <a:solidFill>
                  <a:srgbClr val="002060"/>
                </a:solidFill>
              </a:rPr>
              <a:t>New York Now, or NY Now, is a trade show connecting vendors and buyers for many different categories, including Kids and Baby. People travel from all over the country to participate at the Javits Center in New York City.</a:t>
            </a:r>
          </a:p>
        </p:txBody>
      </p:sp>
    </p:spTree>
    <p:extLst>
      <p:ext uri="{BB962C8B-B14F-4D97-AF65-F5344CB8AC3E}">
        <p14:creationId xmlns:p14="http://schemas.microsoft.com/office/powerpoint/2010/main" val="35856642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B7DC82-3A3F-40BF-A77F-FD14A894E07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2000" cy="5648519"/>
          </a:xfrm>
          <a:prstGeom prst="rect">
            <a:avLst/>
          </a:prstGeom>
        </p:spPr>
      </p:pic>
      <p:sp>
        <p:nvSpPr>
          <p:cNvPr id="3" name="TextBox 2">
            <a:extLst>
              <a:ext uri="{FF2B5EF4-FFF2-40B4-BE49-F238E27FC236}">
                <a16:creationId xmlns:a16="http://schemas.microsoft.com/office/drawing/2014/main" id="{6DE52F59-1E47-49BB-92DF-EF056ECFD224}"/>
              </a:ext>
            </a:extLst>
          </p:cNvPr>
          <p:cNvSpPr txBox="1"/>
          <p:nvPr/>
        </p:nvSpPr>
        <p:spPr>
          <a:xfrm>
            <a:off x="2643187" y="5843588"/>
            <a:ext cx="5357813" cy="369332"/>
          </a:xfrm>
          <a:prstGeom prst="rect">
            <a:avLst/>
          </a:prstGeom>
          <a:solidFill>
            <a:schemeClr val="bg1"/>
          </a:solidFill>
          <a:ln>
            <a:solidFill>
              <a:schemeClr val="tx1"/>
            </a:solidFill>
          </a:ln>
        </p:spPr>
        <p:txBody>
          <a:bodyPr wrap="square" rtlCol="0">
            <a:spAutoFit/>
          </a:bodyPr>
          <a:lstStyle/>
          <a:p>
            <a:r>
              <a:rPr lang="en-US" dirty="0"/>
              <a:t>Simon says put your hands on your head! #photoshoot</a:t>
            </a:r>
          </a:p>
        </p:txBody>
      </p:sp>
      <p:sp>
        <p:nvSpPr>
          <p:cNvPr id="4" name="TextBox 3">
            <a:extLst>
              <a:ext uri="{FF2B5EF4-FFF2-40B4-BE49-F238E27FC236}">
                <a16:creationId xmlns:a16="http://schemas.microsoft.com/office/drawing/2014/main" id="{66F2A52D-5747-4FC5-865D-92B7291EEE03}"/>
              </a:ext>
            </a:extLst>
          </p:cNvPr>
          <p:cNvSpPr txBox="1"/>
          <p:nvPr/>
        </p:nvSpPr>
        <p:spPr>
          <a:xfrm>
            <a:off x="2861099" y="6407989"/>
            <a:ext cx="4921988" cy="369332"/>
          </a:xfrm>
          <a:prstGeom prst="rect">
            <a:avLst/>
          </a:prstGeom>
          <a:noFill/>
        </p:spPr>
        <p:txBody>
          <a:bodyPr wrap="none" rtlCol="0">
            <a:spAutoFit/>
          </a:bodyPr>
          <a:lstStyle/>
          <a:p>
            <a:r>
              <a:rPr lang="en-US" dirty="0">
                <a:solidFill>
                  <a:srgbClr val="002060"/>
                </a:solidFill>
              </a:rPr>
              <a:t>Behind the scenes at the Spring 2016 photo shoot.</a:t>
            </a:r>
          </a:p>
        </p:txBody>
      </p:sp>
    </p:spTree>
    <p:extLst>
      <p:ext uri="{BB962C8B-B14F-4D97-AF65-F5344CB8AC3E}">
        <p14:creationId xmlns:p14="http://schemas.microsoft.com/office/powerpoint/2010/main" val="1055865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FE3349-AE17-4B41-A227-0516CAD3184D}"/>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2000" cy="5816232"/>
          </a:xfrm>
          <a:prstGeom prst="rect">
            <a:avLst/>
          </a:prstGeom>
        </p:spPr>
      </p:pic>
      <p:sp>
        <p:nvSpPr>
          <p:cNvPr id="3" name="TextBox 2">
            <a:extLst>
              <a:ext uri="{FF2B5EF4-FFF2-40B4-BE49-F238E27FC236}">
                <a16:creationId xmlns:a16="http://schemas.microsoft.com/office/drawing/2014/main" id="{C042160D-32CA-4594-A9E3-791240B67AF0}"/>
              </a:ext>
            </a:extLst>
          </p:cNvPr>
          <p:cNvSpPr txBox="1"/>
          <p:nvPr/>
        </p:nvSpPr>
        <p:spPr>
          <a:xfrm>
            <a:off x="485775" y="6086475"/>
            <a:ext cx="10958513" cy="369332"/>
          </a:xfrm>
          <a:prstGeom prst="rect">
            <a:avLst/>
          </a:prstGeom>
          <a:solidFill>
            <a:schemeClr val="bg1"/>
          </a:solidFill>
          <a:ln>
            <a:solidFill>
              <a:schemeClr val="tx1"/>
            </a:solidFill>
          </a:ln>
        </p:spPr>
        <p:txBody>
          <a:bodyPr wrap="square" rtlCol="0">
            <a:spAutoFit/>
          </a:bodyPr>
          <a:lstStyle/>
          <a:p>
            <a:r>
              <a:rPr lang="en-US" dirty="0"/>
              <a:t>Beverley Mitchell’s daughter Kenzie wearing a Sweet Treats Raincoat. #soft #simple #magnetic #</a:t>
            </a:r>
            <a:r>
              <a:rPr lang="en-US" dirty="0" err="1"/>
              <a:t>magnificentbabies</a:t>
            </a:r>
            <a:endParaRPr lang="en-US" dirty="0"/>
          </a:p>
        </p:txBody>
      </p:sp>
    </p:spTree>
    <p:extLst>
      <p:ext uri="{BB962C8B-B14F-4D97-AF65-F5344CB8AC3E}">
        <p14:creationId xmlns:p14="http://schemas.microsoft.com/office/powerpoint/2010/main" val="3204614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F8E7AC-6F51-4465-973D-9C0217223BE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229866" cy="5643563"/>
          </a:xfrm>
          <a:prstGeom prst="rect">
            <a:avLst/>
          </a:prstGeom>
        </p:spPr>
      </p:pic>
      <p:sp>
        <p:nvSpPr>
          <p:cNvPr id="3" name="TextBox 2">
            <a:extLst>
              <a:ext uri="{FF2B5EF4-FFF2-40B4-BE49-F238E27FC236}">
                <a16:creationId xmlns:a16="http://schemas.microsoft.com/office/drawing/2014/main" id="{600B26D8-3D38-4A23-AA2B-A7CB93E0E15A}"/>
              </a:ext>
            </a:extLst>
          </p:cNvPr>
          <p:cNvSpPr txBox="1"/>
          <p:nvPr/>
        </p:nvSpPr>
        <p:spPr>
          <a:xfrm>
            <a:off x="1" y="6029325"/>
            <a:ext cx="9043987" cy="646331"/>
          </a:xfrm>
          <a:prstGeom prst="rect">
            <a:avLst/>
          </a:prstGeom>
          <a:solidFill>
            <a:schemeClr val="bg1"/>
          </a:solidFill>
          <a:ln>
            <a:solidFill>
              <a:schemeClr val="tx1"/>
            </a:solidFill>
          </a:ln>
        </p:spPr>
        <p:txBody>
          <a:bodyPr wrap="square" rtlCol="0">
            <a:spAutoFit/>
          </a:bodyPr>
          <a:lstStyle/>
          <a:p>
            <a:r>
              <a:rPr lang="en-US" dirty="0"/>
              <a:t>Somewhere in Magnificent </a:t>
            </a:r>
            <a:r>
              <a:rPr lang="en-US" dirty="0" err="1"/>
              <a:t>Babyland</a:t>
            </a:r>
            <a:r>
              <a:rPr lang="en-US" dirty="0"/>
              <a:t>, a couple of wrist rattles tell us how they really feel. #babies Visit magnificentbaby.com to take one of these sweet little wrist rattles home!</a:t>
            </a:r>
          </a:p>
        </p:txBody>
      </p:sp>
      <p:sp>
        <p:nvSpPr>
          <p:cNvPr id="5" name="TextBox 4">
            <a:extLst>
              <a:ext uri="{FF2B5EF4-FFF2-40B4-BE49-F238E27FC236}">
                <a16:creationId xmlns:a16="http://schemas.microsoft.com/office/drawing/2014/main" id="{A4F5E48C-0DFA-495B-8997-8AD148C9A8D0}"/>
              </a:ext>
            </a:extLst>
          </p:cNvPr>
          <p:cNvSpPr txBox="1"/>
          <p:nvPr/>
        </p:nvSpPr>
        <p:spPr>
          <a:xfrm>
            <a:off x="9229866" y="421124"/>
            <a:ext cx="2971800" cy="4801314"/>
          </a:xfrm>
          <a:prstGeom prst="rect">
            <a:avLst/>
          </a:prstGeom>
          <a:noFill/>
        </p:spPr>
        <p:txBody>
          <a:bodyPr wrap="square" rtlCol="0">
            <a:spAutoFit/>
          </a:bodyPr>
          <a:lstStyle/>
          <a:p>
            <a:r>
              <a:rPr lang="en-US" dirty="0">
                <a:solidFill>
                  <a:srgbClr val="002060"/>
                </a:solidFill>
              </a:rPr>
              <a:t>The website back end kept track of inventory levels for each SKU. Swaddle blankets were an underperforming category with more unsold inventory. I made a point of tailoring posts around these products (without, of course, revealing why). This strategy moved units; by cross-referencing Facebook Insights and Google Analytics data, I found that our 20 best-selling products were 5.3 times more likely to have appeared in a post than our 20 worst-selling products.</a:t>
            </a:r>
          </a:p>
        </p:txBody>
      </p:sp>
    </p:spTree>
    <p:extLst>
      <p:ext uri="{BB962C8B-B14F-4D97-AF65-F5344CB8AC3E}">
        <p14:creationId xmlns:p14="http://schemas.microsoft.com/office/powerpoint/2010/main" val="1312166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B36506-5196-4548-947A-F97D0AFF7FB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079531" cy="5514975"/>
          </a:xfrm>
          <a:prstGeom prst="rect">
            <a:avLst/>
          </a:prstGeom>
        </p:spPr>
      </p:pic>
      <p:sp>
        <p:nvSpPr>
          <p:cNvPr id="3" name="TextBox 2">
            <a:extLst>
              <a:ext uri="{FF2B5EF4-FFF2-40B4-BE49-F238E27FC236}">
                <a16:creationId xmlns:a16="http://schemas.microsoft.com/office/drawing/2014/main" id="{E6D9F22C-1F02-48B5-9AA7-724573528B6A}"/>
              </a:ext>
            </a:extLst>
          </p:cNvPr>
          <p:cNvSpPr txBox="1"/>
          <p:nvPr/>
        </p:nvSpPr>
        <p:spPr>
          <a:xfrm>
            <a:off x="0" y="5943241"/>
            <a:ext cx="9079531" cy="646331"/>
          </a:xfrm>
          <a:prstGeom prst="rect">
            <a:avLst/>
          </a:prstGeom>
          <a:solidFill>
            <a:schemeClr val="bg1"/>
          </a:solidFill>
          <a:ln>
            <a:solidFill>
              <a:schemeClr val="tx1"/>
            </a:solidFill>
          </a:ln>
        </p:spPr>
        <p:txBody>
          <a:bodyPr wrap="square" rtlCol="0">
            <a:spAutoFit/>
          </a:bodyPr>
          <a:lstStyle/>
          <a:p>
            <a:r>
              <a:rPr lang="en-US" dirty="0"/>
              <a:t>She sells #seashells down by the seashore…and starfish, and seahorses, and sailboats, and whales! All for a #</a:t>
            </a:r>
            <a:r>
              <a:rPr lang="en-US" dirty="0" err="1"/>
              <a:t>greatprice</a:t>
            </a:r>
            <a:r>
              <a:rPr lang="en-US" dirty="0"/>
              <a:t> with this Nantucket Union Suit, #</a:t>
            </a:r>
            <a:r>
              <a:rPr lang="en-US" dirty="0" err="1"/>
              <a:t>onsale</a:t>
            </a:r>
            <a:r>
              <a:rPr lang="en-US" dirty="0"/>
              <a:t> at magnificentbaby.com.</a:t>
            </a:r>
          </a:p>
        </p:txBody>
      </p:sp>
      <p:sp>
        <p:nvSpPr>
          <p:cNvPr id="5" name="TextBox 4">
            <a:extLst>
              <a:ext uri="{FF2B5EF4-FFF2-40B4-BE49-F238E27FC236}">
                <a16:creationId xmlns:a16="http://schemas.microsoft.com/office/drawing/2014/main" id="{F9EA6211-577D-49FA-A8EE-EA3455939214}"/>
              </a:ext>
            </a:extLst>
          </p:cNvPr>
          <p:cNvSpPr txBox="1"/>
          <p:nvPr/>
        </p:nvSpPr>
        <p:spPr>
          <a:xfrm>
            <a:off x="9220199" y="0"/>
            <a:ext cx="2971800" cy="6740307"/>
          </a:xfrm>
          <a:prstGeom prst="rect">
            <a:avLst/>
          </a:prstGeom>
          <a:noFill/>
        </p:spPr>
        <p:txBody>
          <a:bodyPr wrap="square" rtlCol="0">
            <a:spAutoFit/>
          </a:bodyPr>
          <a:lstStyle/>
          <a:p>
            <a:r>
              <a:rPr lang="en-US" dirty="0">
                <a:solidFill>
                  <a:srgbClr val="002060"/>
                </a:solidFill>
              </a:rPr>
              <a:t>The website back end kept track of inventory levels for each SKU. While our seasonal collections were going strong, Magnetic Me faced an issue of older products, launched when they were lesser-known, taking up a significant share of space on the website and in the warehouse, in broken size runs that were difficult to sell to our accounts. I made a point of tailoring posts around these products (without, of course, revealing why). This strategy moved units; by cross-referencing Facebook Insights and Google Analytics data, I found that our 20 best-selling products were 5.3 times more likely to have appeared in a post than our 20 worst-selling products.</a:t>
            </a:r>
          </a:p>
        </p:txBody>
      </p:sp>
    </p:spTree>
    <p:extLst>
      <p:ext uri="{BB962C8B-B14F-4D97-AF65-F5344CB8AC3E}">
        <p14:creationId xmlns:p14="http://schemas.microsoft.com/office/powerpoint/2010/main" val="2108716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B99979-1214-462D-AF2C-62C83C5079C8}"/>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6977" y="0"/>
            <a:ext cx="9055586" cy="5333913"/>
          </a:xfrm>
          <a:prstGeom prst="rect">
            <a:avLst/>
          </a:prstGeom>
        </p:spPr>
      </p:pic>
      <p:sp>
        <p:nvSpPr>
          <p:cNvPr id="3" name="TextBox 2">
            <a:extLst>
              <a:ext uri="{FF2B5EF4-FFF2-40B4-BE49-F238E27FC236}">
                <a16:creationId xmlns:a16="http://schemas.microsoft.com/office/drawing/2014/main" id="{0878217E-1071-4E66-8D40-54DD53DA7544}"/>
              </a:ext>
            </a:extLst>
          </p:cNvPr>
          <p:cNvSpPr txBox="1"/>
          <p:nvPr/>
        </p:nvSpPr>
        <p:spPr>
          <a:xfrm>
            <a:off x="0" y="5829300"/>
            <a:ext cx="8912711" cy="646331"/>
          </a:xfrm>
          <a:prstGeom prst="rect">
            <a:avLst/>
          </a:prstGeom>
          <a:solidFill>
            <a:schemeClr val="bg1"/>
          </a:solidFill>
          <a:ln>
            <a:solidFill>
              <a:schemeClr val="tx1"/>
            </a:solidFill>
          </a:ln>
        </p:spPr>
        <p:txBody>
          <a:bodyPr wrap="square" rtlCol="0">
            <a:spAutoFit/>
          </a:bodyPr>
          <a:lstStyle/>
          <a:p>
            <a:r>
              <a:rPr lang="en-US" dirty="0"/>
              <a:t>How does this work? A #baby finding the hidden print inside a #reversible blanket. #soft #simple #magnetic</a:t>
            </a:r>
          </a:p>
        </p:txBody>
      </p:sp>
      <p:sp>
        <p:nvSpPr>
          <p:cNvPr id="4" name="TextBox 3">
            <a:extLst>
              <a:ext uri="{FF2B5EF4-FFF2-40B4-BE49-F238E27FC236}">
                <a16:creationId xmlns:a16="http://schemas.microsoft.com/office/drawing/2014/main" id="{864D0F77-371B-4A34-B532-CF42CCDB4BB5}"/>
              </a:ext>
            </a:extLst>
          </p:cNvPr>
          <p:cNvSpPr txBox="1"/>
          <p:nvPr/>
        </p:nvSpPr>
        <p:spPr>
          <a:xfrm>
            <a:off x="9220199" y="0"/>
            <a:ext cx="2971800" cy="6740307"/>
          </a:xfrm>
          <a:prstGeom prst="rect">
            <a:avLst/>
          </a:prstGeom>
          <a:noFill/>
        </p:spPr>
        <p:txBody>
          <a:bodyPr wrap="square" rtlCol="0">
            <a:spAutoFit/>
          </a:bodyPr>
          <a:lstStyle/>
          <a:p>
            <a:r>
              <a:rPr lang="en-US" dirty="0">
                <a:solidFill>
                  <a:srgbClr val="002060"/>
                </a:solidFill>
              </a:rPr>
              <a:t>The website back end kept track of inventory levels for each SKU. While our seasonal collections were going strong, Magnetic Me faced an issue of older products, launched when they were lesser-known, taking up a significant share of space on the website and in the warehouse, in broken size runs that were difficult to sell to our accounts. I made a point of tailoring posts around these products (without, of course, revealing why). This strategy moved units; by cross-referencing Facebook Insights and Google Analytics data, I found that our 20 best-selling products were 5.3 times more likely to have appeared in a post than our 20 worst-selling products.</a:t>
            </a:r>
          </a:p>
        </p:txBody>
      </p:sp>
    </p:spTree>
    <p:extLst>
      <p:ext uri="{BB962C8B-B14F-4D97-AF65-F5344CB8AC3E}">
        <p14:creationId xmlns:p14="http://schemas.microsoft.com/office/powerpoint/2010/main" val="2679677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F8AE30-FACB-457E-8D38-713447E4E9C8}"/>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1"/>
            <a:ext cx="9220199" cy="5574894"/>
          </a:xfrm>
          <a:prstGeom prst="rect">
            <a:avLst/>
          </a:prstGeom>
        </p:spPr>
      </p:pic>
      <p:sp>
        <p:nvSpPr>
          <p:cNvPr id="3" name="TextBox 2">
            <a:extLst>
              <a:ext uri="{FF2B5EF4-FFF2-40B4-BE49-F238E27FC236}">
                <a16:creationId xmlns:a16="http://schemas.microsoft.com/office/drawing/2014/main" id="{35937467-3D46-43F5-B281-DAB076E864DE}"/>
              </a:ext>
            </a:extLst>
          </p:cNvPr>
          <p:cNvSpPr txBox="1"/>
          <p:nvPr/>
        </p:nvSpPr>
        <p:spPr>
          <a:xfrm>
            <a:off x="1" y="5943601"/>
            <a:ext cx="9220198" cy="646331"/>
          </a:xfrm>
          <a:prstGeom prst="rect">
            <a:avLst/>
          </a:prstGeom>
          <a:solidFill>
            <a:schemeClr val="bg1"/>
          </a:solidFill>
          <a:ln>
            <a:solidFill>
              <a:schemeClr val="tx1"/>
            </a:solidFill>
          </a:ln>
        </p:spPr>
        <p:txBody>
          <a:bodyPr wrap="square" rtlCol="0">
            <a:spAutoFit/>
          </a:bodyPr>
          <a:lstStyle/>
          <a:p>
            <a:r>
              <a:rPr lang="en-US" dirty="0"/>
              <a:t>“Let’s go fly a kite, up to the highest height, let’s go fly a kite and send it soaring...” -- #</a:t>
            </a:r>
            <a:r>
              <a:rPr lang="en-US" dirty="0" err="1"/>
              <a:t>marypoppins</a:t>
            </a:r>
            <a:r>
              <a:rPr lang="en-US" dirty="0"/>
              <a:t> Unisex Kites Footie. #</a:t>
            </a:r>
            <a:r>
              <a:rPr lang="en-US" dirty="0" err="1"/>
              <a:t>onsale</a:t>
            </a:r>
            <a:r>
              <a:rPr lang="en-US" dirty="0"/>
              <a:t> now!</a:t>
            </a:r>
          </a:p>
        </p:txBody>
      </p:sp>
      <p:sp>
        <p:nvSpPr>
          <p:cNvPr id="4" name="TextBox 3">
            <a:extLst>
              <a:ext uri="{FF2B5EF4-FFF2-40B4-BE49-F238E27FC236}">
                <a16:creationId xmlns:a16="http://schemas.microsoft.com/office/drawing/2014/main" id="{EDA13766-9D5A-4199-8147-5403F312806A}"/>
              </a:ext>
            </a:extLst>
          </p:cNvPr>
          <p:cNvSpPr txBox="1"/>
          <p:nvPr/>
        </p:nvSpPr>
        <p:spPr>
          <a:xfrm>
            <a:off x="9220199" y="0"/>
            <a:ext cx="2971800" cy="6740307"/>
          </a:xfrm>
          <a:prstGeom prst="rect">
            <a:avLst/>
          </a:prstGeom>
          <a:noFill/>
        </p:spPr>
        <p:txBody>
          <a:bodyPr wrap="square" rtlCol="0">
            <a:spAutoFit/>
          </a:bodyPr>
          <a:lstStyle/>
          <a:p>
            <a:r>
              <a:rPr lang="en-US" dirty="0">
                <a:solidFill>
                  <a:srgbClr val="002060"/>
                </a:solidFill>
              </a:rPr>
              <a:t>The website back end kept track of inventory levels for each SKU. While our seasonal collections were going strong, Magnetic Me faced an issue of older products, launched when they were lesser-known, taking up a significant share of space on the website and in the warehouse, in broken size runs that were difficult to sell to our accounts. I made a point of tailoring posts around these products (without, of course, revealing why). This strategy moved units; by cross-referencing Facebook Insights and Google Analytics data, I found that our 20 best-selling products were 5.3 times more likely to have appeared in a post than our 20 worst-selling products.</a:t>
            </a:r>
          </a:p>
        </p:txBody>
      </p:sp>
    </p:spTree>
    <p:extLst>
      <p:ext uri="{BB962C8B-B14F-4D97-AF65-F5344CB8AC3E}">
        <p14:creationId xmlns:p14="http://schemas.microsoft.com/office/powerpoint/2010/main" val="2149415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06C9E2-7593-4235-9851-599B2D6D29CD}"/>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220199" cy="5650645"/>
          </a:xfrm>
          <a:prstGeom prst="rect">
            <a:avLst/>
          </a:prstGeom>
        </p:spPr>
      </p:pic>
      <p:sp>
        <p:nvSpPr>
          <p:cNvPr id="3" name="TextBox 2">
            <a:extLst>
              <a:ext uri="{FF2B5EF4-FFF2-40B4-BE49-F238E27FC236}">
                <a16:creationId xmlns:a16="http://schemas.microsoft.com/office/drawing/2014/main" id="{9AA1D4F1-12EA-437A-9D5D-5DF28E93B8F2}"/>
              </a:ext>
            </a:extLst>
          </p:cNvPr>
          <p:cNvSpPr txBox="1"/>
          <p:nvPr/>
        </p:nvSpPr>
        <p:spPr>
          <a:xfrm>
            <a:off x="0" y="6029325"/>
            <a:ext cx="9220199" cy="646331"/>
          </a:xfrm>
          <a:prstGeom prst="rect">
            <a:avLst/>
          </a:prstGeom>
          <a:solidFill>
            <a:schemeClr val="bg1"/>
          </a:solidFill>
          <a:ln>
            <a:solidFill>
              <a:schemeClr val="tx1"/>
            </a:solidFill>
          </a:ln>
        </p:spPr>
        <p:txBody>
          <a:bodyPr wrap="square" rtlCol="0">
            <a:spAutoFit/>
          </a:bodyPr>
          <a:lstStyle/>
          <a:p>
            <a:r>
              <a:rPr lang="en-US" dirty="0"/>
              <a:t>A baby boy playing #spaceship with a Rocket blanket, Rocket cardigan and Zoom Stripes footie. #soft #soaring #magnetic</a:t>
            </a:r>
          </a:p>
        </p:txBody>
      </p:sp>
      <p:sp>
        <p:nvSpPr>
          <p:cNvPr id="4" name="TextBox 3">
            <a:extLst>
              <a:ext uri="{FF2B5EF4-FFF2-40B4-BE49-F238E27FC236}">
                <a16:creationId xmlns:a16="http://schemas.microsoft.com/office/drawing/2014/main" id="{BDAB892A-A14E-4EFE-8A7C-2FC13ED9B42D}"/>
              </a:ext>
            </a:extLst>
          </p:cNvPr>
          <p:cNvSpPr txBox="1"/>
          <p:nvPr/>
        </p:nvSpPr>
        <p:spPr>
          <a:xfrm>
            <a:off x="9220199" y="0"/>
            <a:ext cx="2971800" cy="6740307"/>
          </a:xfrm>
          <a:prstGeom prst="rect">
            <a:avLst/>
          </a:prstGeom>
          <a:noFill/>
        </p:spPr>
        <p:txBody>
          <a:bodyPr wrap="square" rtlCol="0">
            <a:spAutoFit/>
          </a:bodyPr>
          <a:lstStyle/>
          <a:p>
            <a:r>
              <a:rPr lang="en-US" dirty="0">
                <a:solidFill>
                  <a:srgbClr val="002060"/>
                </a:solidFill>
              </a:rPr>
              <a:t>The website back end kept track of inventory levels for each SKU. While our seasonal collections were going strong, Magnetic Me faced an issue of older products, launched when they were lesser-known, taking up a significant share of space on the website and in the warehouse, in broken size runs that were difficult to sell to our accounts. I made a point of tailoring posts around these products (without, of course, revealing why). This strategy moved units; by cross-referencing Facebook Insights and Google Analytics data, I found that our 20 best-selling products were 5.3 times more likely to have appeared in a post than our 20 worst-selling products.</a:t>
            </a:r>
          </a:p>
        </p:txBody>
      </p:sp>
    </p:spTree>
    <p:extLst>
      <p:ext uri="{BB962C8B-B14F-4D97-AF65-F5344CB8AC3E}">
        <p14:creationId xmlns:p14="http://schemas.microsoft.com/office/powerpoint/2010/main" val="5026661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6629F-822C-475C-A167-F6DC26F69A73}"/>
              </a:ext>
            </a:extLst>
          </p:cNvPr>
          <p:cNvSpPr>
            <a:spLocks noGrp="1"/>
          </p:cNvSpPr>
          <p:nvPr>
            <p:ph type="ctrTitle"/>
          </p:nvPr>
        </p:nvSpPr>
        <p:spPr/>
        <p:txBody>
          <a:bodyPr/>
          <a:lstStyle/>
          <a:p>
            <a:r>
              <a:rPr lang="en-US" dirty="0"/>
              <a:t>Twitter</a:t>
            </a:r>
          </a:p>
        </p:txBody>
      </p:sp>
      <p:sp>
        <p:nvSpPr>
          <p:cNvPr id="3" name="Subtitle 2">
            <a:extLst>
              <a:ext uri="{FF2B5EF4-FFF2-40B4-BE49-F238E27FC236}">
                <a16:creationId xmlns:a16="http://schemas.microsoft.com/office/drawing/2014/main" id="{A626EC58-ADDA-4185-BED1-0FCE2F4D78E9}"/>
              </a:ext>
            </a:extLst>
          </p:cNvPr>
          <p:cNvSpPr>
            <a:spLocks noGrp="1"/>
          </p:cNvSpPr>
          <p:nvPr>
            <p:ph type="subTitle" idx="1"/>
          </p:nvPr>
        </p:nvSpPr>
        <p:spPr>
          <a:xfrm>
            <a:off x="1523999" y="3602037"/>
            <a:ext cx="9663113" cy="2827337"/>
          </a:xfrm>
        </p:spPr>
        <p:txBody>
          <a:bodyPr>
            <a:normAutofit/>
          </a:bodyPr>
          <a:lstStyle/>
          <a:p>
            <a:r>
              <a:rPr lang="en-US" dirty="0"/>
              <a:t>Campaign: </a:t>
            </a:r>
            <a:r>
              <a:rPr lang="en-US" dirty="0">
                <a:hlinkClick r:id="rId2" action="ppaction://hlinksldjump"/>
              </a:rPr>
              <a:t>Prayers for Finn</a:t>
            </a:r>
            <a:endParaRPr lang="en-US" dirty="0"/>
          </a:p>
          <a:p>
            <a:r>
              <a:rPr lang="en-US" dirty="0">
                <a:hlinkClick r:id="rId3" action="ppaction://hlinksldjump"/>
              </a:rPr>
              <a:t>Public Relations</a:t>
            </a:r>
            <a:r>
              <a:rPr lang="en-US" dirty="0"/>
              <a:t>: </a:t>
            </a:r>
            <a:r>
              <a:rPr lang="en-US" i="1" dirty="0"/>
              <a:t>Pregnancy &amp; Newborn, </a:t>
            </a:r>
            <a:r>
              <a:rPr lang="en-US" dirty="0"/>
              <a:t>Jenna Bush Hager, </a:t>
            </a:r>
            <a:r>
              <a:rPr lang="en-US" dirty="0" err="1"/>
              <a:t>Bergenmamacita</a:t>
            </a:r>
            <a:r>
              <a:rPr lang="en-US" dirty="0"/>
              <a:t> </a:t>
            </a:r>
          </a:p>
          <a:p>
            <a:r>
              <a:rPr lang="en-US" dirty="0"/>
              <a:t>Event: Spring 2016 Photo Shoot</a:t>
            </a:r>
          </a:p>
          <a:p>
            <a:r>
              <a:rPr lang="en-US" dirty="0">
                <a:hlinkClick r:id="rId4" action="ppaction://hlinksldjump"/>
              </a:rPr>
              <a:t>Trending Hashtags</a:t>
            </a:r>
            <a:r>
              <a:rPr lang="en-US" dirty="0"/>
              <a:t>: #</a:t>
            </a:r>
            <a:r>
              <a:rPr lang="en-US" dirty="0" err="1"/>
              <a:t>WorldPhotographyDay</a:t>
            </a:r>
            <a:r>
              <a:rPr lang="en-US" dirty="0"/>
              <a:t>, #</a:t>
            </a:r>
            <a:r>
              <a:rPr lang="en-US" dirty="0" err="1"/>
              <a:t>WomensEqualityDay</a:t>
            </a:r>
            <a:r>
              <a:rPr lang="en-US" dirty="0"/>
              <a:t>, #</a:t>
            </a:r>
            <a:r>
              <a:rPr lang="en-US" dirty="0" err="1"/>
              <a:t>FlashbackFriday</a:t>
            </a:r>
            <a:r>
              <a:rPr lang="en-US" dirty="0"/>
              <a:t>, #</a:t>
            </a:r>
            <a:r>
              <a:rPr lang="en-US" dirty="0" err="1"/>
              <a:t>FriendshipDay</a:t>
            </a:r>
            <a:r>
              <a:rPr lang="en-US" dirty="0"/>
              <a:t>, #CalmYourselfIn4Words</a:t>
            </a:r>
          </a:p>
          <a:p>
            <a:r>
              <a:rPr lang="en-US" dirty="0"/>
              <a:t>Featured Products: </a:t>
            </a:r>
            <a:r>
              <a:rPr lang="en-US" dirty="0">
                <a:hlinkClick r:id="rId5" action="ppaction://hlinksldjump"/>
              </a:rPr>
              <a:t>Swaddle Blankets</a:t>
            </a:r>
            <a:r>
              <a:rPr lang="en-US" dirty="0"/>
              <a:t>, </a:t>
            </a:r>
            <a:r>
              <a:rPr lang="en-US" dirty="0">
                <a:hlinkClick r:id="rId6" action="ppaction://hlinksldjump"/>
              </a:rPr>
              <a:t>Excess Inventory</a:t>
            </a:r>
            <a:endParaRPr lang="en-US" dirty="0"/>
          </a:p>
        </p:txBody>
      </p:sp>
    </p:spTree>
    <p:extLst>
      <p:ext uri="{BB962C8B-B14F-4D97-AF65-F5344CB8AC3E}">
        <p14:creationId xmlns:p14="http://schemas.microsoft.com/office/powerpoint/2010/main" val="33731133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635F97-258D-4FDD-9E63-F90EBEB386A9}"/>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8132" y="0"/>
            <a:ext cx="12035736" cy="6858000"/>
          </a:xfrm>
          <a:prstGeom prst="rect">
            <a:avLst/>
          </a:prstGeom>
        </p:spPr>
      </p:pic>
      <p:sp>
        <p:nvSpPr>
          <p:cNvPr id="3" name="TextBox 2">
            <a:extLst>
              <a:ext uri="{FF2B5EF4-FFF2-40B4-BE49-F238E27FC236}">
                <a16:creationId xmlns:a16="http://schemas.microsoft.com/office/drawing/2014/main" id="{0597C302-99C4-4BDB-AC6F-06A60B4A5A38}"/>
              </a:ext>
            </a:extLst>
          </p:cNvPr>
          <p:cNvSpPr txBox="1"/>
          <p:nvPr/>
        </p:nvSpPr>
        <p:spPr>
          <a:xfrm>
            <a:off x="10212095" y="2871326"/>
            <a:ext cx="1901773" cy="2031325"/>
          </a:xfrm>
          <a:prstGeom prst="rect">
            <a:avLst/>
          </a:prstGeom>
          <a:solidFill>
            <a:schemeClr val="bg1"/>
          </a:solidFill>
          <a:ln>
            <a:solidFill>
              <a:schemeClr val="tx1"/>
            </a:solidFill>
          </a:ln>
        </p:spPr>
        <p:txBody>
          <a:bodyPr wrap="square" rtlCol="0">
            <a:spAutoFit/>
          </a:bodyPr>
          <a:lstStyle/>
          <a:p>
            <a:r>
              <a:rPr lang="en-US" dirty="0"/>
              <a:t>We #donated 50 union suits to the UVA Children’s Hospital to help babies with heart conditions. #</a:t>
            </a:r>
            <a:r>
              <a:rPr lang="en-US" dirty="0" err="1"/>
              <a:t>PrayersForFinn</a:t>
            </a:r>
            <a:endParaRPr lang="en-US" dirty="0"/>
          </a:p>
        </p:txBody>
      </p:sp>
      <p:sp>
        <p:nvSpPr>
          <p:cNvPr id="4" name="TextBox 3">
            <a:extLst>
              <a:ext uri="{FF2B5EF4-FFF2-40B4-BE49-F238E27FC236}">
                <a16:creationId xmlns:a16="http://schemas.microsoft.com/office/drawing/2014/main" id="{7CBF225A-53E1-4082-8E36-5CB83C971733}"/>
              </a:ext>
            </a:extLst>
          </p:cNvPr>
          <p:cNvSpPr txBox="1"/>
          <p:nvPr/>
        </p:nvSpPr>
        <p:spPr>
          <a:xfrm>
            <a:off x="206720" y="709642"/>
            <a:ext cx="2841524" cy="5909310"/>
          </a:xfrm>
          <a:prstGeom prst="rect">
            <a:avLst/>
          </a:prstGeom>
          <a:noFill/>
        </p:spPr>
        <p:txBody>
          <a:bodyPr wrap="square" rtlCol="0">
            <a:spAutoFit/>
          </a:bodyPr>
          <a:lstStyle/>
          <a:p>
            <a:r>
              <a:rPr lang="en-US" dirty="0">
                <a:solidFill>
                  <a:srgbClr val="002060"/>
                </a:solidFill>
              </a:rPr>
              <a:t>Prayers for Finn was not a marketing campaign in the traditional sense. Magnetic Me donated 50 union suits (short-sleeved, footless onesies) to babies with heart conditions magnetic closures make it much easier to dress babies who undergo frequent surgery and are hooked up to intravenous tubes. While we did not seek to benefit commercially from doing this, we did want people to know about it. I emailed with Finn’s mother throughout the donation process, and she was very happy to use Finn’s image to spread awareness.  </a:t>
            </a:r>
          </a:p>
        </p:txBody>
      </p:sp>
    </p:spTree>
    <p:extLst>
      <p:ext uri="{BB962C8B-B14F-4D97-AF65-F5344CB8AC3E}">
        <p14:creationId xmlns:p14="http://schemas.microsoft.com/office/powerpoint/2010/main" val="29081326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CB271D-928C-4A3E-92B1-B2995350646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288884" cy="6858000"/>
          </a:xfrm>
          <a:prstGeom prst="rect">
            <a:avLst/>
          </a:prstGeom>
        </p:spPr>
      </p:pic>
      <p:sp>
        <p:nvSpPr>
          <p:cNvPr id="3" name="TextBox 2">
            <a:extLst>
              <a:ext uri="{FF2B5EF4-FFF2-40B4-BE49-F238E27FC236}">
                <a16:creationId xmlns:a16="http://schemas.microsoft.com/office/drawing/2014/main" id="{566C7F76-E2D1-4749-811C-6B6766DDBB6F}"/>
              </a:ext>
            </a:extLst>
          </p:cNvPr>
          <p:cNvSpPr txBox="1"/>
          <p:nvPr/>
        </p:nvSpPr>
        <p:spPr>
          <a:xfrm>
            <a:off x="9247238" y="3414251"/>
            <a:ext cx="2841523" cy="1200329"/>
          </a:xfrm>
          <a:prstGeom prst="rect">
            <a:avLst/>
          </a:prstGeom>
          <a:solidFill>
            <a:schemeClr val="bg1"/>
          </a:solidFill>
          <a:ln>
            <a:solidFill>
              <a:schemeClr val="tx1"/>
            </a:solidFill>
          </a:ln>
        </p:spPr>
        <p:txBody>
          <a:bodyPr wrap="square" rtlCol="0">
            <a:spAutoFit/>
          </a:bodyPr>
          <a:lstStyle/>
          <a:p>
            <a:r>
              <a:rPr lang="en-US" dirty="0"/>
              <a:t>Here we are in Pregnancy &amp; Newborn magazine! Find the featured unisex footie here:</a:t>
            </a:r>
          </a:p>
        </p:txBody>
      </p:sp>
    </p:spTree>
    <p:extLst>
      <p:ext uri="{BB962C8B-B14F-4D97-AF65-F5344CB8AC3E}">
        <p14:creationId xmlns:p14="http://schemas.microsoft.com/office/powerpoint/2010/main" val="4002794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AA6665-A8B2-4CA6-B272-E49F31C2964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 y="0"/>
            <a:ext cx="12192001" cy="6721938"/>
          </a:xfrm>
          <a:prstGeom prst="rect">
            <a:avLst/>
          </a:prstGeom>
        </p:spPr>
      </p:pic>
      <p:sp>
        <p:nvSpPr>
          <p:cNvPr id="3" name="TextBox 2">
            <a:extLst>
              <a:ext uri="{FF2B5EF4-FFF2-40B4-BE49-F238E27FC236}">
                <a16:creationId xmlns:a16="http://schemas.microsoft.com/office/drawing/2014/main" id="{E45E6BBC-2392-4126-9C67-DB99919FD90E}"/>
              </a:ext>
            </a:extLst>
          </p:cNvPr>
          <p:cNvSpPr txBox="1"/>
          <p:nvPr/>
        </p:nvSpPr>
        <p:spPr>
          <a:xfrm>
            <a:off x="9247238" y="3414251"/>
            <a:ext cx="2841523" cy="1200329"/>
          </a:xfrm>
          <a:prstGeom prst="rect">
            <a:avLst/>
          </a:prstGeom>
          <a:solidFill>
            <a:schemeClr val="bg1"/>
          </a:solidFill>
          <a:ln>
            <a:solidFill>
              <a:schemeClr val="tx1"/>
            </a:solidFill>
          </a:ln>
        </p:spPr>
        <p:txBody>
          <a:bodyPr wrap="square" rtlCol="0">
            <a:spAutoFit/>
          </a:bodyPr>
          <a:lstStyle/>
          <a:p>
            <a:r>
              <a:rPr lang="en-US" dirty="0"/>
              <a:t>We sent Jenna Bush Hager a gift of Poppies clothing for baby Poppy. She wrote the sweetest note back!</a:t>
            </a:r>
          </a:p>
        </p:txBody>
      </p:sp>
      <p:sp>
        <p:nvSpPr>
          <p:cNvPr id="4" name="TextBox 3">
            <a:extLst>
              <a:ext uri="{FF2B5EF4-FFF2-40B4-BE49-F238E27FC236}">
                <a16:creationId xmlns:a16="http://schemas.microsoft.com/office/drawing/2014/main" id="{23C3FB4E-F364-42AE-A494-08CF57E9540D}"/>
              </a:ext>
            </a:extLst>
          </p:cNvPr>
          <p:cNvSpPr txBox="1"/>
          <p:nvPr/>
        </p:nvSpPr>
        <p:spPr>
          <a:xfrm>
            <a:off x="214313" y="1375810"/>
            <a:ext cx="2757488" cy="3970318"/>
          </a:xfrm>
          <a:prstGeom prst="rect">
            <a:avLst/>
          </a:prstGeom>
          <a:noFill/>
        </p:spPr>
        <p:txBody>
          <a:bodyPr wrap="square" rtlCol="0">
            <a:spAutoFit/>
          </a:bodyPr>
          <a:lstStyle/>
          <a:p>
            <a:r>
              <a:rPr lang="en-US" dirty="0">
                <a:solidFill>
                  <a:srgbClr val="002060"/>
                </a:solidFill>
              </a:rPr>
              <a:t>Note: “Dear Lauren + Magnificent Baby Team! Thank you so </a:t>
            </a:r>
            <a:r>
              <a:rPr lang="en-US" u="sng" dirty="0">
                <a:solidFill>
                  <a:srgbClr val="002060"/>
                </a:solidFill>
              </a:rPr>
              <a:t>very </a:t>
            </a:r>
            <a:r>
              <a:rPr lang="en-US" dirty="0">
                <a:solidFill>
                  <a:srgbClr val="002060"/>
                </a:solidFill>
              </a:rPr>
              <a:t>much for the adorable Poppy clothing for our baby </a:t>
            </a:r>
            <a:r>
              <a:rPr lang="en-US" u="sng" dirty="0">
                <a:solidFill>
                  <a:srgbClr val="002060"/>
                </a:solidFill>
              </a:rPr>
              <a:t>Poppy</a:t>
            </a:r>
            <a:r>
              <a:rPr lang="en-US" dirty="0">
                <a:solidFill>
                  <a:srgbClr val="002060"/>
                </a:solidFill>
              </a:rPr>
              <a:t>! We adore the magnificent baby clothes for easy changing in the middle of the night – and frankly all day! We so appreciate you thinking of us during this amazingly special time! Love, Jenna, Mila, Henry + </a:t>
            </a:r>
            <a:r>
              <a:rPr lang="en-US" u="sng" dirty="0">
                <a:solidFill>
                  <a:srgbClr val="002060"/>
                </a:solidFill>
              </a:rPr>
              <a:t>Poppy</a:t>
            </a:r>
            <a:r>
              <a:rPr lang="en-US" dirty="0">
                <a:solidFill>
                  <a:srgbClr val="002060"/>
                </a:solidFill>
              </a:rPr>
              <a:t> (too!)”</a:t>
            </a:r>
            <a:endParaRPr lang="en-US" u="sng" dirty="0">
              <a:solidFill>
                <a:srgbClr val="002060"/>
              </a:solidFill>
            </a:endParaRPr>
          </a:p>
        </p:txBody>
      </p:sp>
    </p:spTree>
    <p:extLst>
      <p:ext uri="{BB962C8B-B14F-4D97-AF65-F5344CB8AC3E}">
        <p14:creationId xmlns:p14="http://schemas.microsoft.com/office/powerpoint/2010/main" val="28989219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4CEBF8-4AC8-447D-8B7D-A77B07237F7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88231" cy="2271713"/>
          </a:xfrm>
          <a:prstGeom prst="rect">
            <a:avLst/>
          </a:prstGeom>
        </p:spPr>
      </p:pic>
      <p:sp>
        <p:nvSpPr>
          <p:cNvPr id="3" name="TextBox 2">
            <a:extLst>
              <a:ext uri="{FF2B5EF4-FFF2-40B4-BE49-F238E27FC236}">
                <a16:creationId xmlns:a16="http://schemas.microsoft.com/office/drawing/2014/main" id="{EF66B8BB-16B7-496B-9998-A2A0AD5F426A}"/>
              </a:ext>
            </a:extLst>
          </p:cNvPr>
          <p:cNvSpPr txBox="1"/>
          <p:nvPr/>
        </p:nvSpPr>
        <p:spPr>
          <a:xfrm>
            <a:off x="614858" y="3429000"/>
            <a:ext cx="10958513" cy="646331"/>
          </a:xfrm>
          <a:prstGeom prst="rect">
            <a:avLst/>
          </a:prstGeom>
          <a:solidFill>
            <a:schemeClr val="bg1"/>
          </a:solidFill>
          <a:ln>
            <a:solidFill>
              <a:schemeClr val="tx1"/>
            </a:solidFill>
          </a:ln>
        </p:spPr>
        <p:txBody>
          <a:bodyPr wrap="square" rtlCol="0">
            <a:spAutoFit/>
          </a:bodyPr>
          <a:lstStyle/>
          <a:p>
            <a:r>
              <a:rPr lang="en-US" dirty="0"/>
              <a:t>[Retweet] @</a:t>
            </a:r>
            <a:r>
              <a:rPr lang="en-US" dirty="0" err="1"/>
              <a:t>MagnficentBaby</a:t>
            </a:r>
            <a:r>
              <a:rPr lang="en-US" dirty="0"/>
              <a:t> I love your onesies!! They are the best!!! #</a:t>
            </a:r>
            <a:r>
              <a:rPr lang="en-US" dirty="0" err="1"/>
              <a:t>moma</a:t>
            </a:r>
            <a:r>
              <a:rPr lang="en-US" dirty="0"/>
              <a:t> #</a:t>
            </a:r>
            <a:r>
              <a:rPr lang="en-US" dirty="0" err="1"/>
              <a:t>makinglifeeasy</a:t>
            </a:r>
            <a:r>
              <a:rPr lang="en-US" dirty="0"/>
              <a:t> #onesie #baby #</a:t>
            </a:r>
            <a:r>
              <a:rPr lang="en-US" dirty="0" err="1"/>
              <a:t>bestbabyoutfit</a:t>
            </a:r>
            <a:endParaRPr lang="en-US" dirty="0"/>
          </a:p>
        </p:txBody>
      </p:sp>
    </p:spTree>
    <p:extLst>
      <p:ext uri="{BB962C8B-B14F-4D97-AF65-F5344CB8AC3E}">
        <p14:creationId xmlns:p14="http://schemas.microsoft.com/office/powerpoint/2010/main" val="6291454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6C86FD-1FA3-4775-9B0D-A70EFB1F3449}"/>
              </a:ext>
            </a:extLst>
          </p:cNvPr>
          <p:cNvPicPr>
            <a:picLocks noChangeAspect="1"/>
          </p:cNvPicPr>
          <p:nvPr/>
        </p:nvPicPr>
        <p:blipFill rotWithShape="1">
          <a:blip r:embed="rId2">
            <a:extLst>
              <a:ext uri="{28A0092B-C50C-407E-A947-70E740481C1C}">
                <a14:useLocalDpi xmlns:a14="http://schemas.microsoft.com/office/drawing/2010/main" val="0"/>
              </a:ext>
            </a:extLst>
          </a:blip>
          <a:srcRect t="-1922"/>
          <a:stretch/>
        </p:blipFill>
        <p:spPr>
          <a:xfrm>
            <a:off x="-1" y="0"/>
            <a:ext cx="12192001" cy="611571"/>
          </a:xfrm>
          <a:prstGeom prst="rect">
            <a:avLst/>
          </a:prstGeom>
        </p:spPr>
      </p:pic>
      <p:pic>
        <p:nvPicPr>
          <p:cNvPr id="3" name="Picture 2">
            <a:extLst>
              <a:ext uri="{FF2B5EF4-FFF2-40B4-BE49-F238E27FC236}">
                <a16:creationId xmlns:a16="http://schemas.microsoft.com/office/drawing/2014/main" id="{9C1979CD-5CB9-4503-9278-86E7713C87DE}"/>
              </a:ext>
            </a:extLst>
          </p:cNvPr>
          <p:cNvPicPr>
            <a:picLocks noChangeAspect="1"/>
          </p:cNvPicPr>
          <p:nvPr/>
        </p:nvPicPr>
        <p:blipFill rotWithShape="1">
          <a:blip r:embed="rId3">
            <a:extLst>
              <a:ext uri="{28A0092B-C50C-407E-A947-70E740481C1C}">
                <a14:useLocalDpi xmlns:a14="http://schemas.microsoft.com/office/drawing/2010/main" val="0"/>
              </a:ext>
            </a:extLst>
          </a:blip>
          <a:srcRect b="-470"/>
          <a:stretch/>
        </p:blipFill>
        <p:spPr>
          <a:xfrm>
            <a:off x="0" y="611571"/>
            <a:ext cx="12192000" cy="876229"/>
          </a:xfrm>
          <a:prstGeom prst="rect">
            <a:avLst/>
          </a:prstGeom>
        </p:spPr>
      </p:pic>
      <p:sp>
        <p:nvSpPr>
          <p:cNvPr id="4" name="TextBox 3">
            <a:extLst>
              <a:ext uri="{FF2B5EF4-FFF2-40B4-BE49-F238E27FC236}">
                <a16:creationId xmlns:a16="http://schemas.microsoft.com/office/drawing/2014/main" id="{8A32C6C5-7A7E-4D11-A898-FF7EA86F2B9B}"/>
              </a:ext>
            </a:extLst>
          </p:cNvPr>
          <p:cNvSpPr txBox="1"/>
          <p:nvPr/>
        </p:nvSpPr>
        <p:spPr>
          <a:xfrm>
            <a:off x="616742" y="3000375"/>
            <a:ext cx="10958513" cy="369332"/>
          </a:xfrm>
          <a:prstGeom prst="rect">
            <a:avLst/>
          </a:prstGeom>
          <a:solidFill>
            <a:schemeClr val="bg1"/>
          </a:solidFill>
          <a:ln>
            <a:solidFill>
              <a:schemeClr val="tx1"/>
            </a:solidFill>
          </a:ln>
        </p:spPr>
        <p:txBody>
          <a:bodyPr wrap="square" rtlCol="0">
            <a:spAutoFit/>
          </a:bodyPr>
          <a:lstStyle/>
          <a:p>
            <a:r>
              <a:rPr lang="en-US" dirty="0"/>
              <a:t>Lights, rattles, action! #photoshoot</a:t>
            </a:r>
          </a:p>
        </p:txBody>
      </p:sp>
      <p:sp>
        <p:nvSpPr>
          <p:cNvPr id="5" name="TextBox 4">
            <a:extLst>
              <a:ext uri="{FF2B5EF4-FFF2-40B4-BE49-F238E27FC236}">
                <a16:creationId xmlns:a16="http://schemas.microsoft.com/office/drawing/2014/main" id="{7D46FA65-F22A-450B-961E-E0CF90D626E2}"/>
              </a:ext>
            </a:extLst>
          </p:cNvPr>
          <p:cNvSpPr txBox="1"/>
          <p:nvPr/>
        </p:nvSpPr>
        <p:spPr>
          <a:xfrm>
            <a:off x="3043238" y="4100513"/>
            <a:ext cx="5760167" cy="369332"/>
          </a:xfrm>
          <a:prstGeom prst="rect">
            <a:avLst/>
          </a:prstGeom>
          <a:noFill/>
        </p:spPr>
        <p:txBody>
          <a:bodyPr wrap="none" rtlCol="0">
            <a:spAutoFit/>
          </a:bodyPr>
          <a:lstStyle/>
          <a:p>
            <a:r>
              <a:rPr lang="en-US" dirty="0">
                <a:solidFill>
                  <a:srgbClr val="002060"/>
                </a:solidFill>
              </a:rPr>
              <a:t>One of many live tweets from our Spring 2016 photo shoot.</a:t>
            </a:r>
          </a:p>
        </p:txBody>
      </p:sp>
    </p:spTree>
    <p:extLst>
      <p:ext uri="{BB962C8B-B14F-4D97-AF65-F5344CB8AC3E}">
        <p14:creationId xmlns:p14="http://schemas.microsoft.com/office/powerpoint/2010/main" val="23530442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45E1CB-637A-4873-8BDA-60032A07412D}"/>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8294" y="0"/>
            <a:ext cx="12143706" cy="5843588"/>
          </a:xfrm>
          <a:prstGeom prst="rect">
            <a:avLst/>
          </a:prstGeom>
        </p:spPr>
      </p:pic>
      <p:sp>
        <p:nvSpPr>
          <p:cNvPr id="3" name="TextBox 2">
            <a:extLst>
              <a:ext uri="{FF2B5EF4-FFF2-40B4-BE49-F238E27FC236}">
                <a16:creationId xmlns:a16="http://schemas.microsoft.com/office/drawing/2014/main" id="{065F2A63-1E1F-4AB9-8606-0D188240011B}"/>
              </a:ext>
            </a:extLst>
          </p:cNvPr>
          <p:cNvSpPr txBox="1"/>
          <p:nvPr/>
        </p:nvSpPr>
        <p:spPr>
          <a:xfrm>
            <a:off x="9247238" y="3414251"/>
            <a:ext cx="2841523" cy="923330"/>
          </a:xfrm>
          <a:prstGeom prst="rect">
            <a:avLst/>
          </a:prstGeom>
          <a:solidFill>
            <a:schemeClr val="bg1"/>
          </a:solidFill>
          <a:ln>
            <a:solidFill>
              <a:schemeClr val="tx1"/>
            </a:solidFill>
          </a:ln>
        </p:spPr>
        <p:txBody>
          <a:bodyPr wrap="square" rtlCol="0">
            <a:spAutoFit/>
          </a:bodyPr>
          <a:lstStyle/>
          <a:p>
            <a:r>
              <a:rPr lang="en-US" dirty="0"/>
              <a:t>Happy #</a:t>
            </a:r>
            <a:r>
              <a:rPr lang="en-US" dirty="0" err="1"/>
              <a:t>WorldPhotographyDay</a:t>
            </a:r>
            <a:r>
              <a:rPr lang="en-US" dirty="0"/>
              <a:t> from #</a:t>
            </a:r>
            <a:r>
              <a:rPr lang="en-US" dirty="0" err="1"/>
              <a:t>MagnificentBaby</a:t>
            </a:r>
            <a:r>
              <a:rPr lang="en-US" dirty="0"/>
              <a:t>!</a:t>
            </a:r>
          </a:p>
        </p:txBody>
      </p:sp>
      <p:sp>
        <p:nvSpPr>
          <p:cNvPr id="4" name="TextBox 3">
            <a:extLst>
              <a:ext uri="{FF2B5EF4-FFF2-40B4-BE49-F238E27FC236}">
                <a16:creationId xmlns:a16="http://schemas.microsoft.com/office/drawing/2014/main" id="{371E26D2-6F83-4699-9B6B-8960F8195E26}"/>
              </a:ext>
            </a:extLst>
          </p:cNvPr>
          <p:cNvSpPr txBox="1"/>
          <p:nvPr/>
        </p:nvSpPr>
        <p:spPr>
          <a:xfrm>
            <a:off x="185738" y="2552462"/>
            <a:ext cx="2500312" cy="646331"/>
          </a:xfrm>
          <a:prstGeom prst="rect">
            <a:avLst/>
          </a:prstGeom>
          <a:noFill/>
        </p:spPr>
        <p:txBody>
          <a:bodyPr wrap="square" rtlCol="0">
            <a:spAutoFit/>
          </a:bodyPr>
          <a:lstStyle/>
          <a:p>
            <a:r>
              <a:rPr lang="en-US" dirty="0">
                <a:solidFill>
                  <a:srgbClr val="002060"/>
                </a:solidFill>
              </a:rPr>
              <a:t>Trending hashtag; our Tally Ho on the Go footie</a:t>
            </a:r>
          </a:p>
        </p:txBody>
      </p:sp>
    </p:spTree>
    <p:extLst>
      <p:ext uri="{BB962C8B-B14F-4D97-AF65-F5344CB8AC3E}">
        <p14:creationId xmlns:p14="http://schemas.microsoft.com/office/powerpoint/2010/main" val="4561685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21A948C-E4EC-4D84-8DC0-18122C35CD74}"/>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 y="0"/>
            <a:ext cx="12316409" cy="6858000"/>
          </a:xfrm>
          <a:prstGeom prst="rect">
            <a:avLst/>
          </a:prstGeom>
        </p:spPr>
      </p:pic>
      <p:sp>
        <p:nvSpPr>
          <p:cNvPr id="3" name="TextBox 2">
            <a:extLst>
              <a:ext uri="{FF2B5EF4-FFF2-40B4-BE49-F238E27FC236}">
                <a16:creationId xmlns:a16="http://schemas.microsoft.com/office/drawing/2014/main" id="{C19D7F63-F54D-4B82-9A20-684E421B5DD6}"/>
              </a:ext>
            </a:extLst>
          </p:cNvPr>
          <p:cNvSpPr txBox="1"/>
          <p:nvPr/>
        </p:nvSpPr>
        <p:spPr>
          <a:xfrm>
            <a:off x="9247238" y="3414251"/>
            <a:ext cx="2841523" cy="1754326"/>
          </a:xfrm>
          <a:prstGeom prst="rect">
            <a:avLst/>
          </a:prstGeom>
          <a:solidFill>
            <a:schemeClr val="bg1"/>
          </a:solidFill>
          <a:ln>
            <a:solidFill>
              <a:schemeClr val="tx1"/>
            </a:solidFill>
          </a:ln>
        </p:spPr>
        <p:txBody>
          <a:bodyPr wrap="square" rtlCol="0">
            <a:spAutoFit/>
          </a:bodyPr>
          <a:lstStyle/>
          <a:p>
            <a:r>
              <a:rPr lang="en-US" dirty="0"/>
              <a:t>Every generation it gets better! Happy #</a:t>
            </a:r>
            <a:r>
              <a:rPr lang="en-US" dirty="0" err="1"/>
              <a:t>WomensEqualityDay</a:t>
            </a:r>
            <a:r>
              <a:rPr lang="en-US" dirty="0"/>
              <a:t> from the 83% female team at Magnificent Baby headquarters! </a:t>
            </a:r>
          </a:p>
        </p:txBody>
      </p:sp>
      <p:sp>
        <p:nvSpPr>
          <p:cNvPr id="4" name="TextBox 3">
            <a:extLst>
              <a:ext uri="{FF2B5EF4-FFF2-40B4-BE49-F238E27FC236}">
                <a16:creationId xmlns:a16="http://schemas.microsoft.com/office/drawing/2014/main" id="{A735FEB2-E094-4989-B03E-E25A99D72224}"/>
              </a:ext>
            </a:extLst>
          </p:cNvPr>
          <p:cNvSpPr txBox="1"/>
          <p:nvPr/>
        </p:nvSpPr>
        <p:spPr>
          <a:xfrm>
            <a:off x="1" y="2300288"/>
            <a:ext cx="2857500" cy="646331"/>
          </a:xfrm>
          <a:prstGeom prst="rect">
            <a:avLst/>
          </a:prstGeom>
          <a:noFill/>
        </p:spPr>
        <p:txBody>
          <a:bodyPr wrap="square" rtlCol="0">
            <a:spAutoFit/>
          </a:bodyPr>
          <a:lstStyle/>
          <a:p>
            <a:r>
              <a:rPr lang="en-US" dirty="0">
                <a:solidFill>
                  <a:srgbClr val="002060"/>
                </a:solidFill>
              </a:rPr>
              <a:t>Trending hashtag; our Poppies dress set</a:t>
            </a:r>
          </a:p>
        </p:txBody>
      </p:sp>
    </p:spTree>
    <p:extLst>
      <p:ext uri="{BB962C8B-B14F-4D97-AF65-F5344CB8AC3E}">
        <p14:creationId xmlns:p14="http://schemas.microsoft.com/office/powerpoint/2010/main" val="7081997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050D6D-12A2-4CB4-8EEA-356F13091B3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600" y="0"/>
            <a:ext cx="12191400" cy="4486275"/>
          </a:xfrm>
          <a:prstGeom prst="rect">
            <a:avLst/>
          </a:prstGeom>
        </p:spPr>
      </p:pic>
      <p:sp>
        <p:nvSpPr>
          <p:cNvPr id="3" name="TextBox 2">
            <a:extLst>
              <a:ext uri="{FF2B5EF4-FFF2-40B4-BE49-F238E27FC236}">
                <a16:creationId xmlns:a16="http://schemas.microsoft.com/office/drawing/2014/main" id="{CC6F018B-0B40-4FDA-9CA0-81567B63B3A1}"/>
              </a:ext>
            </a:extLst>
          </p:cNvPr>
          <p:cNvSpPr txBox="1"/>
          <p:nvPr/>
        </p:nvSpPr>
        <p:spPr>
          <a:xfrm>
            <a:off x="616743" y="5143500"/>
            <a:ext cx="10958513" cy="646331"/>
          </a:xfrm>
          <a:prstGeom prst="rect">
            <a:avLst/>
          </a:prstGeom>
          <a:solidFill>
            <a:schemeClr val="bg1"/>
          </a:solidFill>
          <a:ln>
            <a:solidFill>
              <a:schemeClr val="tx1"/>
            </a:solidFill>
          </a:ln>
        </p:spPr>
        <p:txBody>
          <a:bodyPr wrap="square" rtlCol="0">
            <a:spAutoFit/>
          </a:bodyPr>
          <a:lstStyle/>
          <a:p>
            <a:r>
              <a:rPr lang="en-US" dirty="0"/>
              <a:t>Lauren and </a:t>
            </a:r>
            <a:r>
              <a:rPr lang="en-US" dirty="0" err="1"/>
              <a:t>Brette</a:t>
            </a:r>
            <a:r>
              <a:rPr lang="en-US" dirty="0"/>
              <a:t> from Magnificent Baby, a long </a:t>
            </a:r>
            <a:r>
              <a:rPr lang="en-US" dirty="0" err="1"/>
              <a:t>long</a:t>
            </a:r>
            <a:r>
              <a:rPr lang="en-US" dirty="0"/>
              <a:t> time ago. Weren’t we cute babies# #</a:t>
            </a:r>
            <a:r>
              <a:rPr lang="en-US" dirty="0" err="1"/>
              <a:t>flashbackfriday</a:t>
            </a:r>
            <a:r>
              <a:rPr lang="en-US" dirty="0"/>
              <a:t> #</a:t>
            </a:r>
            <a:r>
              <a:rPr lang="en-US" dirty="0" err="1"/>
              <a:t>babypics</a:t>
            </a:r>
            <a:endParaRPr lang="en-US" dirty="0"/>
          </a:p>
        </p:txBody>
      </p:sp>
      <p:sp>
        <p:nvSpPr>
          <p:cNvPr id="4" name="TextBox 3">
            <a:extLst>
              <a:ext uri="{FF2B5EF4-FFF2-40B4-BE49-F238E27FC236}">
                <a16:creationId xmlns:a16="http://schemas.microsoft.com/office/drawing/2014/main" id="{3157AD6F-6E69-4BCE-8881-F9055C4FF6BE}"/>
              </a:ext>
            </a:extLst>
          </p:cNvPr>
          <p:cNvSpPr txBox="1"/>
          <p:nvPr/>
        </p:nvSpPr>
        <p:spPr>
          <a:xfrm>
            <a:off x="185738" y="2243137"/>
            <a:ext cx="2643188" cy="646331"/>
          </a:xfrm>
          <a:prstGeom prst="rect">
            <a:avLst/>
          </a:prstGeom>
          <a:noFill/>
        </p:spPr>
        <p:txBody>
          <a:bodyPr wrap="square" rtlCol="0">
            <a:spAutoFit/>
          </a:bodyPr>
          <a:lstStyle/>
          <a:p>
            <a:r>
              <a:rPr lang="en-US" dirty="0">
                <a:solidFill>
                  <a:srgbClr val="002060"/>
                </a:solidFill>
              </a:rPr>
              <a:t>Trending hashtag; the founder (left) and me!</a:t>
            </a:r>
          </a:p>
        </p:txBody>
      </p:sp>
    </p:spTree>
    <p:extLst>
      <p:ext uri="{BB962C8B-B14F-4D97-AF65-F5344CB8AC3E}">
        <p14:creationId xmlns:p14="http://schemas.microsoft.com/office/powerpoint/2010/main" val="24989064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99F0D54-E333-4857-A2EF-BD8CDCDA7683}"/>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26643" y="0"/>
            <a:ext cx="11938714" cy="6858000"/>
          </a:xfrm>
          <a:prstGeom prst="rect">
            <a:avLst/>
          </a:prstGeom>
        </p:spPr>
      </p:pic>
      <p:sp>
        <p:nvSpPr>
          <p:cNvPr id="3" name="TextBox 2">
            <a:extLst>
              <a:ext uri="{FF2B5EF4-FFF2-40B4-BE49-F238E27FC236}">
                <a16:creationId xmlns:a16="http://schemas.microsoft.com/office/drawing/2014/main" id="{05416C05-E28F-4030-BA15-1301741784C6}"/>
              </a:ext>
            </a:extLst>
          </p:cNvPr>
          <p:cNvSpPr txBox="1"/>
          <p:nvPr/>
        </p:nvSpPr>
        <p:spPr>
          <a:xfrm>
            <a:off x="9247238" y="3414251"/>
            <a:ext cx="2841523" cy="646331"/>
          </a:xfrm>
          <a:prstGeom prst="rect">
            <a:avLst/>
          </a:prstGeom>
          <a:solidFill>
            <a:schemeClr val="bg1"/>
          </a:solidFill>
          <a:ln>
            <a:solidFill>
              <a:schemeClr val="tx1"/>
            </a:solidFill>
          </a:ln>
        </p:spPr>
        <p:txBody>
          <a:bodyPr wrap="square" rtlCol="0">
            <a:spAutoFit/>
          </a:bodyPr>
          <a:lstStyle/>
          <a:p>
            <a:r>
              <a:rPr lang="en-US" dirty="0"/>
              <a:t>Happy #</a:t>
            </a:r>
            <a:r>
              <a:rPr lang="en-US" dirty="0" err="1"/>
              <a:t>FriendshipDay</a:t>
            </a:r>
            <a:r>
              <a:rPr lang="en-US" dirty="0"/>
              <a:t> from Magnificent Baby!</a:t>
            </a:r>
          </a:p>
        </p:txBody>
      </p:sp>
      <p:sp>
        <p:nvSpPr>
          <p:cNvPr id="4" name="TextBox 3">
            <a:extLst>
              <a:ext uri="{FF2B5EF4-FFF2-40B4-BE49-F238E27FC236}">
                <a16:creationId xmlns:a16="http://schemas.microsoft.com/office/drawing/2014/main" id="{0FC53004-6FB8-43C4-B2A0-33E2D80E7604}"/>
              </a:ext>
            </a:extLst>
          </p:cNvPr>
          <p:cNvSpPr txBox="1"/>
          <p:nvPr/>
        </p:nvSpPr>
        <p:spPr>
          <a:xfrm>
            <a:off x="126643" y="2071689"/>
            <a:ext cx="2759432" cy="923330"/>
          </a:xfrm>
          <a:prstGeom prst="rect">
            <a:avLst/>
          </a:prstGeom>
          <a:noFill/>
        </p:spPr>
        <p:txBody>
          <a:bodyPr wrap="square" rtlCol="0">
            <a:spAutoFit/>
          </a:bodyPr>
          <a:lstStyle/>
          <a:p>
            <a:r>
              <a:rPr lang="en-US" dirty="0">
                <a:solidFill>
                  <a:srgbClr val="002060"/>
                </a:solidFill>
              </a:rPr>
              <a:t>Trending hashtag; our The Lion and the Mouse top sets.</a:t>
            </a:r>
          </a:p>
        </p:txBody>
      </p:sp>
    </p:spTree>
    <p:extLst>
      <p:ext uri="{BB962C8B-B14F-4D97-AF65-F5344CB8AC3E}">
        <p14:creationId xmlns:p14="http://schemas.microsoft.com/office/powerpoint/2010/main" val="20129189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98B7A4-1FBB-4925-AC47-09BA62B2DB3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81001" y="0"/>
            <a:ext cx="11429998" cy="6858000"/>
          </a:xfrm>
          <a:prstGeom prst="rect">
            <a:avLst/>
          </a:prstGeom>
        </p:spPr>
      </p:pic>
      <p:sp>
        <p:nvSpPr>
          <p:cNvPr id="3" name="TextBox 2">
            <a:extLst>
              <a:ext uri="{FF2B5EF4-FFF2-40B4-BE49-F238E27FC236}">
                <a16:creationId xmlns:a16="http://schemas.microsoft.com/office/drawing/2014/main" id="{0CE85F91-9678-442E-BF96-6058DF5072EC}"/>
              </a:ext>
            </a:extLst>
          </p:cNvPr>
          <p:cNvSpPr txBox="1"/>
          <p:nvPr/>
        </p:nvSpPr>
        <p:spPr>
          <a:xfrm>
            <a:off x="8969476" y="3105834"/>
            <a:ext cx="2841523" cy="646331"/>
          </a:xfrm>
          <a:prstGeom prst="rect">
            <a:avLst/>
          </a:prstGeom>
          <a:solidFill>
            <a:schemeClr val="bg1"/>
          </a:solidFill>
          <a:ln>
            <a:solidFill>
              <a:schemeClr val="tx1"/>
            </a:solidFill>
          </a:ln>
        </p:spPr>
        <p:txBody>
          <a:bodyPr wrap="square" rtlCol="0">
            <a:spAutoFit/>
          </a:bodyPr>
          <a:lstStyle/>
          <a:p>
            <a:r>
              <a:rPr lang="en-US" dirty="0"/>
              <a:t>#CalmYourselfin4Words No more snaps. </a:t>
            </a:r>
            <a:r>
              <a:rPr lang="en-US" dirty="0" err="1"/>
              <a:t>Ommmm</a:t>
            </a:r>
            <a:r>
              <a:rPr lang="en-US" dirty="0"/>
              <a:t>……</a:t>
            </a:r>
          </a:p>
        </p:txBody>
      </p:sp>
      <p:sp>
        <p:nvSpPr>
          <p:cNvPr id="4" name="TextBox 3">
            <a:extLst>
              <a:ext uri="{FF2B5EF4-FFF2-40B4-BE49-F238E27FC236}">
                <a16:creationId xmlns:a16="http://schemas.microsoft.com/office/drawing/2014/main" id="{A7955DC3-8B83-4AD3-BA58-7719615DD409}"/>
              </a:ext>
            </a:extLst>
          </p:cNvPr>
          <p:cNvSpPr txBox="1"/>
          <p:nvPr/>
        </p:nvSpPr>
        <p:spPr>
          <a:xfrm>
            <a:off x="671513" y="2736502"/>
            <a:ext cx="1813317" cy="369332"/>
          </a:xfrm>
          <a:prstGeom prst="rect">
            <a:avLst/>
          </a:prstGeom>
          <a:noFill/>
        </p:spPr>
        <p:txBody>
          <a:bodyPr wrap="none" rtlCol="0">
            <a:spAutoFit/>
          </a:bodyPr>
          <a:lstStyle/>
          <a:p>
            <a:r>
              <a:rPr lang="en-US" dirty="0">
                <a:solidFill>
                  <a:srgbClr val="002060"/>
                </a:solidFill>
              </a:rPr>
              <a:t>Trending hashtag</a:t>
            </a:r>
          </a:p>
        </p:txBody>
      </p:sp>
    </p:spTree>
    <p:extLst>
      <p:ext uri="{BB962C8B-B14F-4D97-AF65-F5344CB8AC3E}">
        <p14:creationId xmlns:p14="http://schemas.microsoft.com/office/powerpoint/2010/main" val="1294637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E30E9F-A823-4F34-87D9-6348BB6AE27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 y="0"/>
            <a:ext cx="12314903" cy="6858000"/>
          </a:xfrm>
          <a:prstGeom prst="rect">
            <a:avLst/>
          </a:prstGeom>
        </p:spPr>
      </p:pic>
      <p:sp>
        <p:nvSpPr>
          <p:cNvPr id="4" name="TextBox 3">
            <a:extLst>
              <a:ext uri="{FF2B5EF4-FFF2-40B4-BE49-F238E27FC236}">
                <a16:creationId xmlns:a16="http://schemas.microsoft.com/office/drawing/2014/main" id="{FB34B79F-2C82-4D0D-8DA1-C938B30424A7}"/>
              </a:ext>
            </a:extLst>
          </p:cNvPr>
          <p:cNvSpPr txBox="1"/>
          <p:nvPr/>
        </p:nvSpPr>
        <p:spPr>
          <a:xfrm>
            <a:off x="9247238" y="3414251"/>
            <a:ext cx="2841523" cy="923330"/>
          </a:xfrm>
          <a:prstGeom prst="rect">
            <a:avLst/>
          </a:prstGeom>
          <a:solidFill>
            <a:schemeClr val="bg1"/>
          </a:solidFill>
          <a:ln>
            <a:solidFill>
              <a:schemeClr val="tx1"/>
            </a:solidFill>
          </a:ln>
        </p:spPr>
        <p:txBody>
          <a:bodyPr wrap="square" rtlCol="0">
            <a:spAutoFit/>
          </a:bodyPr>
          <a:lstStyle/>
          <a:p>
            <a:r>
              <a:rPr lang="en-US" dirty="0"/>
              <a:t>#Fall is a fickle season. Reversible swaddle blankets make it better! </a:t>
            </a:r>
          </a:p>
        </p:txBody>
      </p:sp>
      <p:sp>
        <p:nvSpPr>
          <p:cNvPr id="5" name="TextBox 4">
            <a:extLst>
              <a:ext uri="{FF2B5EF4-FFF2-40B4-BE49-F238E27FC236}">
                <a16:creationId xmlns:a16="http://schemas.microsoft.com/office/drawing/2014/main" id="{793DAB4C-74BA-46C3-AC30-1BF04B47BDC1}"/>
              </a:ext>
            </a:extLst>
          </p:cNvPr>
          <p:cNvSpPr txBox="1"/>
          <p:nvPr/>
        </p:nvSpPr>
        <p:spPr>
          <a:xfrm>
            <a:off x="165919" y="1177275"/>
            <a:ext cx="2971800" cy="4801314"/>
          </a:xfrm>
          <a:prstGeom prst="rect">
            <a:avLst/>
          </a:prstGeom>
          <a:noFill/>
        </p:spPr>
        <p:txBody>
          <a:bodyPr wrap="square" rtlCol="0">
            <a:spAutoFit/>
          </a:bodyPr>
          <a:lstStyle/>
          <a:p>
            <a:r>
              <a:rPr lang="en-US" dirty="0">
                <a:solidFill>
                  <a:srgbClr val="002060"/>
                </a:solidFill>
              </a:rPr>
              <a:t>The website back end kept track of inventory levels for each SKU. Swaddle blankets were an underperforming category with more unsold inventory. I made a point of tailoring posts around these products (without, of course, revealing why). This strategy moved units; by cross-referencing Facebook Insights and Google Analytics data, I found that our 20 best-selling products were 5.3 times more likely to have appeared in a post than our 20 worst-selling products.</a:t>
            </a:r>
          </a:p>
        </p:txBody>
      </p:sp>
    </p:spTree>
    <p:extLst>
      <p:ext uri="{BB962C8B-B14F-4D97-AF65-F5344CB8AC3E}">
        <p14:creationId xmlns:p14="http://schemas.microsoft.com/office/powerpoint/2010/main" val="13537508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4AE728-D3EA-4DF3-88F9-DEAF52C326B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27323" y="0"/>
            <a:ext cx="11537353" cy="6858000"/>
          </a:xfrm>
          <a:prstGeom prst="rect">
            <a:avLst/>
          </a:prstGeom>
        </p:spPr>
      </p:pic>
      <p:sp>
        <p:nvSpPr>
          <p:cNvPr id="3" name="TextBox 2">
            <a:extLst>
              <a:ext uri="{FF2B5EF4-FFF2-40B4-BE49-F238E27FC236}">
                <a16:creationId xmlns:a16="http://schemas.microsoft.com/office/drawing/2014/main" id="{C66AB5C8-BE15-4799-870C-A027F3FD09AA}"/>
              </a:ext>
            </a:extLst>
          </p:cNvPr>
          <p:cNvSpPr txBox="1"/>
          <p:nvPr/>
        </p:nvSpPr>
        <p:spPr>
          <a:xfrm>
            <a:off x="9247238" y="3414251"/>
            <a:ext cx="2841523" cy="1200329"/>
          </a:xfrm>
          <a:prstGeom prst="rect">
            <a:avLst/>
          </a:prstGeom>
          <a:solidFill>
            <a:schemeClr val="bg1"/>
          </a:solidFill>
          <a:ln>
            <a:solidFill>
              <a:schemeClr val="tx1"/>
            </a:solidFill>
          </a:ln>
        </p:spPr>
        <p:txBody>
          <a:bodyPr wrap="square" rtlCol="0">
            <a:spAutoFit/>
          </a:bodyPr>
          <a:lstStyle/>
          <a:p>
            <a:r>
              <a:rPr lang="en-US" dirty="0"/>
              <a:t>Our #</a:t>
            </a:r>
            <a:r>
              <a:rPr lang="en-US" dirty="0" err="1"/>
              <a:t>twosies</a:t>
            </a:r>
            <a:r>
              <a:rPr lang="en-US" dirty="0"/>
              <a:t> are as easy to close as they are to match! Find two-piece outfits in 9 prints:</a:t>
            </a:r>
          </a:p>
        </p:txBody>
      </p:sp>
      <p:sp>
        <p:nvSpPr>
          <p:cNvPr id="4" name="TextBox 3">
            <a:extLst>
              <a:ext uri="{FF2B5EF4-FFF2-40B4-BE49-F238E27FC236}">
                <a16:creationId xmlns:a16="http://schemas.microsoft.com/office/drawing/2014/main" id="{748E1CB2-2DAA-4009-B63C-33F6213F39F6}"/>
              </a:ext>
            </a:extLst>
          </p:cNvPr>
          <p:cNvSpPr txBox="1"/>
          <p:nvPr/>
        </p:nvSpPr>
        <p:spPr>
          <a:xfrm>
            <a:off x="0" y="736595"/>
            <a:ext cx="3286125" cy="6186309"/>
          </a:xfrm>
          <a:prstGeom prst="rect">
            <a:avLst/>
          </a:prstGeom>
          <a:noFill/>
        </p:spPr>
        <p:txBody>
          <a:bodyPr wrap="square" rtlCol="0">
            <a:spAutoFit/>
          </a:bodyPr>
          <a:lstStyle/>
          <a:p>
            <a:r>
              <a:rPr lang="en-US" dirty="0">
                <a:solidFill>
                  <a:srgbClr val="002060"/>
                </a:solidFill>
              </a:rPr>
              <a:t>The website back end kept track of inventory levels for each SKU. While our seasonal collections were going strong, Magnetic Me faced an issue of older products, launched when they were lesser-known, taking up a significant share of space on the website and in the warehouse, in broken size runs that were difficult to sell to our accounts. I made a point of tailoring posts around these products (without, of course, revealing why). This strategy moved units; by cross-referencing Facebook Insights and Google Analytics data, I found that our 20 best-selling products were 5.3 times more likely to have appeared in a post than our 20 worst-selling products.</a:t>
            </a:r>
          </a:p>
        </p:txBody>
      </p:sp>
    </p:spTree>
    <p:extLst>
      <p:ext uri="{BB962C8B-B14F-4D97-AF65-F5344CB8AC3E}">
        <p14:creationId xmlns:p14="http://schemas.microsoft.com/office/powerpoint/2010/main" val="5672976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73E29-6CC8-46EE-9B01-E1B146EAF807}"/>
              </a:ext>
            </a:extLst>
          </p:cNvPr>
          <p:cNvSpPr>
            <a:spLocks noGrp="1"/>
          </p:cNvSpPr>
          <p:nvPr>
            <p:ph type="ctrTitle"/>
          </p:nvPr>
        </p:nvSpPr>
        <p:spPr/>
        <p:txBody>
          <a:bodyPr/>
          <a:lstStyle/>
          <a:p>
            <a:r>
              <a:rPr lang="en-US" dirty="0"/>
              <a:t>Pinterest</a:t>
            </a:r>
          </a:p>
        </p:txBody>
      </p:sp>
      <p:sp>
        <p:nvSpPr>
          <p:cNvPr id="3" name="Subtitle 2">
            <a:extLst>
              <a:ext uri="{FF2B5EF4-FFF2-40B4-BE49-F238E27FC236}">
                <a16:creationId xmlns:a16="http://schemas.microsoft.com/office/drawing/2014/main" id="{961EBB7F-8227-4847-B32C-BB9E59BF10D2}"/>
              </a:ext>
            </a:extLst>
          </p:cNvPr>
          <p:cNvSpPr>
            <a:spLocks noGrp="1"/>
          </p:cNvSpPr>
          <p:nvPr>
            <p:ph type="subTitle" idx="1"/>
          </p:nvPr>
        </p:nvSpPr>
        <p:spPr/>
        <p:txBody>
          <a:bodyPr/>
          <a:lstStyle/>
          <a:p>
            <a:r>
              <a:rPr lang="en-US" dirty="0"/>
              <a:t>I created four new boards referencing Magnetic Me’s innovative use of </a:t>
            </a:r>
            <a:r>
              <a:rPr lang="en-US" dirty="0">
                <a:hlinkClick r:id="rId2" action="ppaction://hlinksldjump"/>
              </a:rPr>
              <a:t>magnets</a:t>
            </a:r>
            <a:r>
              <a:rPr lang="en-US" dirty="0"/>
              <a:t> for baby clothing and </a:t>
            </a:r>
            <a:r>
              <a:rPr lang="en-US" dirty="0">
                <a:hlinkClick r:id="rId3" action="ppaction://hlinksldjump"/>
              </a:rPr>
              <a:t>baby topics </a:t>
            </a:r>
            <a:r>
              <a:rPr lang="en-US" dirty="0"/>
              <a:t>in general, with aesthetic and humor appeals.</a:t>
            </a:r>
          </a:p>
        </p:txBody>
      </p:sp>
    </p:spTree>
    <p:extLst>
      <p:ext uri="{BB962C8B-B14F-4D97-AF65-F5344CB8AC3E}">
        <p14:creationId xmlns:p14="http://schemas.microsoft.com/office/powerpoint/2010/main" val="35304812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4E62B7-F9A4-45F4-B2A6-2AAFDAA9AF9D}"/>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978364"/>
            <a:ext cx="12192000" cy="5336711"/>
          </a:xfrm>
          <a:prstGeom prst="rect">
            <a:avLst/>
          </a:prstGeom>
        </p:spPr>
      </p:pic>
    </p:spTree>
    <p:extLst>
      <p:ext uri="{BB962C8B-B14F-4D97-AF65-F5344CB8AC3E}">
        <p14:creationId xmlns:p14="http://schemas.microsoft.com/office/powerpoint/2010/main" val="6707141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1E4218-865C-4D75-BD3D-4B9B99C1829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 y="900113"/>
            <a:ext cx="12191335" cy="5400675"/>
          </a:xfrm>
          <a:prstGeom prst="rect">
            <a:avLst/>
          </a:prstGeom>
        </p:spPr>
      </p:pic>
    </p:spTree>
    <p:extLst>
      <p:ext uri="{BB962C8B-B14F-4D97-AF65-F5344CB8AC3E}">
        <p14:creationId xmlns:p14="http://schemas.microsoft.com/office/powerpoint/2010/main" val="33916882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11D547-682E-4341-8C28-BCB110A51063}"/>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864999"/>
            <a:ext cx="12192000" cy="5492939"/>
          </a:xfrm>
          <a:prstGeom prst="rect">
            <a:avLst/>
          </a:prstGeom>
        </p:spPr>
      </p:pic>
    </p:spTree>
    <p:extLst>
      <p:ext uri="{BB962C8B-B14F-4D97-AF65-F5344CB8AC3E}">
        <p14:creationId xmlns:p14="http://schemas.microsoft.com/office/powerpoint/2010/main" val="9147455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0855AA-BC63-4448-BB32-82AA64532A3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922182"/>
            <a:ext cx="12192000" cy="5392894"/>
          </a:xfrm>
          <a:prstGeom prst="rect">
            <a:avLst/>
          </a:prstGeom>
        </p:spPr>
      </p:pic>
    </p:spTree>
    <p:extLst>
      <p:ext uri="{BB962C8B-B14F-4D97-AF65-F5344CB8AC3E}">
        <p14:creationId xmlns:p14="http://schemas.microsoft.com/office/powerpoint/2010/main" val="16419666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1185</TotalTime>
  <Words>3591</Words>
  <Application>Microsoft Office PowerPoint</Application>
  <PresentationFormat>Widescreen</PresentationFormat>
  <Paragraphs>114</Paragraphs>
  <Slides>50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Calibri</vt:lpstr>
      <vt:lpstr>Calibri Light</vt:lpstr>
      <vt:lpstr>Office Theme</vt:lpstr>
      <vt:lpstr>Magnetic Me – Social Media</vt:lpstr>
      <vt:lpstr>Facebook</vt:lpstr>
      <vt:lpstr>PowerPoint Presentation</vt:lpstr>
      <vt:lpstr>PowerPoint Presentation</vt:lpstr>
      <vt:lpstr>PowerPoint Presentation</vt:lpstr>
      <vt:lpstr>PowerPoint Presentation</vt:lpstr>
      <vt:lpstr>Instagram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Twitter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Pinterest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Magnetic Me</dc:title>
  <dc:creator>Dawn Connolly</dc:creator>
  <cp:lastModifiedBy>Dawn Connolly</cp:lastModifiedBy>
  <cp:revision>90</cp:revision>
  <dcterms:created xsi:type="dcterms:W3CDTF">2019-07-05T03:33:30Z</dcterms:created>
  <dcterms:modified xsi:type="dcterms:W3CDTF">2019-07-05T23:21:01Z</dcterms:modified>
</cp:coreProperties>
</file>